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2192000" cy="6858000"/>
  <p:notesSz cx="6858000" cy="9144000"/>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3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0F1F0-6DC9-4A0A-841A-BDE4763F6A8B}" type="doc">
      <dgm:prSet loTypeId="urn:microsoft.com/office/officeart/2005/8/layout/hProcess9" loCatId="process" qsTypeId="urn:microsoft.com/office/officeart/2005/8/quickstyle/simple5" qsCatId="simple" csTypeId="urn:microsoft.com/office/officeart/2005/8/colors/colorful3" csCatId="colorful" phldr="1"/>
      <dgm:spPr/>
    </dgm:pt>
    <dgm:pt modelId="{8633ED84-82EC-4B74-BE54-78DB5831D5C3}">
      <dgm:prSet custT="1"/>
      <dgm:spPr/>
      <dgm:t>
        <a:bodyPr/>
        <a:lstStyle/>
        <a:p>
          <a:r>
            <a:rPr lang="ar-EG" sz="3200" b="1" smtClean="0">
              <a:cs typeface="+mj-cs"/>
            </a:rPr>
            <a:t>سوق المنافسة الكاملة.</a:t>
          </a:r>
          <a:endParaRPr lang="en-US" sz="3200" b="1">
            <a:cs typeface="+mj-cs"/>
          </a:endParaRPr>
        </a:p>
      </dgm:t>
    </dgm:pt>
    <dgm:pt modelId="{839EAE26-1E16-4334-A1D5-ABFF202D409E}" type="parTrans" cxnId="{9251DF0D-0622-454B-A65D-557C3DE7BDFC}">
      <dgm:prSet/>
      <dgm:spPr/>
      <dgm:t>
        <a:bodyPr/>
        <a:lstStyle/>
        <a:p>
          <a:endParaRPr lang="en-US" sz="3200" b="1">
            <a:cs typeface="+mj-cs"/>
          </a:endParaRPr>
        </a:p>
      </dgm:t>
    </dgm:pt>
    <dgm:pt modelId="{EAC70636-5DBA-47AB-8D8E-45AC741872D5}" type="sibTrans" cxnId="{9251DF0D-0622-454B-A65D-557C3DE7BDFC}">
      <dgm:prSet/>
      <dgm:spPr/>
      <dgm:t>
        <a:bodyPr/>
        <a:lstStyle/>
        <a:p>
          <a:endParaRPr lang="en-US" sz="3200" b="1">
            <a:cs typeface="+mj-cs"/>
          </a:endParaRPr>
        </a:p>
      </dgm:t>
    </dgm:pt>
    <dgm:pt modelId="{8209F9AE-E20A-4681-B490-A9117E0B68CD}">
      <dgm:prSet custT="1"/>
      <dgm:spPr>
        <a:solidFill>
          <a:schemeClr val="accent3">
            <a:lumMod val="50000"/>
          </a:schemeClr>
        </a:solidFill>
      </dgm:spPr>
      <dgm:t>
        <a:bodyPr/>
        <a:lstStyle/>
        <a:p>
          <a:r>
            <a:rPr lang="ar-EG" sz="3200" b="1" smtClean="0">
              <a:cs typeface="+mj-cs"/>
            </a:rPr>
            <a:t>سوق المنافسة الاحتكارية.</a:t>
          </a:r>
          <a:endParaRPr lang="en-US" sz="3200" b="1">
            <a:cs typeface="+mj-cs"/>
          </a:endParaRPr>
        </a:p>
      </dgm:t>
    </dgm:pt>
    <dgm:pt modelId="{5BDF3CE2-14C9-485C-8314-989429BB50F0}" type="parTrans" cxnId="{09E793B1-C221-442F-8385-A2FED30FA46C}">
      <dgm:prSet/>
      <dgm:spPr/>
      <dgm:t>
        <a:bodyPr/>
        <a:lstStyle/>
        <a:p>
          <a:endParaRPr lang="en-US" sz="3200" b="1">
            <a:cs typeface="+mj-cs"/>
          </a:endParaRPr>
        </a:p>
      </dgm:t>
    </dgm:pt>
    <dgm:pt modelId="{0A4200D7-3136-4425-812A-AE6764C6221D}" type="sibTrans" cxnId="{09E793B1-C221-442F-8385-A2FED30FA46C}">
      <dgm:prSet/>
      <dgm:spPr/>
      <dgm:t>
        <a:bodyPr/>
        <a:lstStyle/>
        <a:p>
          <a:endParaRPr lang="en-US" sz="3200" b="1">
            <a:cs typeface="+mj-cs"/>
          </a:endParaRPr>
        </a:p>
      </dgm:t>
    </dgm:pt>
    <dgm:pt modelId="{0DBBBC2E-8795-4258-8C3A-BEC4A868C898}">
      <dgm:prSet custT="1"/>
      <dgm:spPr>
        <a:solidFill>
          <a:schemeClr val="accent3"/>
        </a:solidFill>
      </dgm:spPr>
      <dgm:t>
        <a:bodyPr/>
        <a:lstStyle/>
        <a:p>
          <a:r>
            <a:rPr lang="ar-EG" sz="3200" b="1" smtClean="0">
              <a:cs typeface="+mj-cs"/>
            </a:rPr>
            <a:t>سوق احتكار القلة.</a:t>
          </a:r>
          <a:endParaRPr lang="en-US" sz="3200" b="1">
            <a:cs typeface="+mj-cs"/>
          </a:endParaRPr>
        </a:p>
      </dgm:t>
    </dgm:pt>
    <dgm:pt modelId="{913047F9-8129-4D42-BA0F-8F82E34347F1}" type="parTrans" cxnId="{D064DB6E-8D28-432F-9641-3CA0F8EF288A}">
      <dgm:prSet/>
      <dgm:spPr/>
      <dgm:t>
        <a:bodyPr/>
        <a:lstStyle/>
        <a:p>
          <a:endParaRPr lang="en-US" sz="3200" b="1">
            <a:cs typeface="+mj-cs"/>
          </a:endParaRPr>
        </a:p>
      </dgm:t>
    </dgm:pt>
    <dgm:pt modelId="{EE077D57-4727-41EF-9940-E19534162BBB}" type="sibTrans" cxnId="{D064DB6E-8D28-432F-9641-3CA0F8EF288A}">
      <dgm:prSet/>
      <dgm:spPr/>
      <dgm:t>
        <a:bodyPr/>
        <a:lstStyle/>
        <a:p>
          <a:endParaRPr lang="en-US" sz="3200" b="1">
            <a:cs typeface="+mj-cs"/>
          </a:endParaRPr>
        </a:p>
      </dgm:t>
    </dgm:pt>
    <dgm:pt modelId="{3A9185EE-317B-4F60-AE1F-8A0F60A90E5D}" type="pres">
      <dgm:prSet presAssocID="{F980F1F0-6DC9-4A0A-841A-BDE4763F6A8B}" presName="CompostProcess" presStyleCnt="0">
        <dgm:presLayoutVars>
          <dgm:dir/>
          <dgm:resizeHandles val="exact"/>
        </dgm:presLayoutVars>
      </dgm:prSet>
      <dgm:spPr/>
    </dgm:pt>
    <dgm:pt modelId="{DA0D25B7-E4C4-4561-8744-3EFC291DEC20}" type="pres">
      <dgm:prSet presAssocID="{F980F1F0-6DC9-4A0A-841A-BDE4763F6A8B}" presName="arrow" presStyleLbl="bgShp" presStyleIdx="0" presStyleCnt="1"/>
      <dgm:spPr/>
    </dgm:pt>
    <dgm:pt modelId="{57021DFA-CE29-4E5B-8CE1-964D1F624AF0}" type="pres">
      <dgm:prSet presAssocID="{F980F1F0-6DC9-4A0A-841A-BDE4763F6A8B}" presName="linearProcess" presStyleCnt="0"/>
      <dgm:spPr/>
    </dgm:pt>
    <dgm:pt modelId="{AABC9E36-B71E-4C83-ADCC-BB50DCCA0D30}" type="pres">
      <dgm:prSet presAssocID="{8633ED84-82EC-4B74-BE54-78DB5831D5C3}" presName="textNode" presStyleLbl="node1" presStyleIdx="0" presStyleCnt="3">
        <dgm:presLayoutVars>
          <dgm:bulletEnabled val="1"/>
        </dgm:presLayoutVars>
      </dgm:prSet>
      <dgm:spPr/>
    </dgm:pt>
    <dgm:pt modelId="{B6473DF0-146A-431D-A450-1A5B68336CAC}" type="pres">
      <dgm:prSet presAssocID="{EAC70636-5DBA-47AB-8D8E-45AC741872D5}" presName="sibTrans" presStyleCnt="0"/>
      <dgm:spPr/>
    </dgm:pt>
    <dgm:pt modelId="{633CFEEA-C11A-405E-BC60-2F49D7BE089F}" type="pres">
      <dgm:prSet presAssocID="{8209F9AE-E20A-4681-B490-A9117E0B68CD}" presName="textNode" presStyleLbl="node1" presStyleIdx="1" presStyleCnt="3">
        <dgm:presLayoutVars>
          <dgm:bulletEnabled val="1"/>
        </dgm:presLayoutVars>
      </dgm:prSet>
      <dgm:spPr/>
    </dgm:pt>
    <dgm:pt modelId="{D690DC00-4634-4336-BB00-C5792E8819D7}" type="pres">
      <dgm:prSet presAssocID="{0A4200D7-3136-4425-812A-AE6764C6221D}" presName="sibTrans" presStyleCnt="0"/>
      <dgm:spPr/>
    </dgm:pt>
    <dgm:pt modelId="{216C2700-54C7-43B9-87BE-46777F18811C}" type="pres">
      <dgm:prSet presAssocID="{0DBBBC2E-8795-4258-8C3A-BEC4A868C898}" presName="textNode" presStyleLbl="node1" presStyleIdx="2" presStyleCnt="3">
        <dgm:presLayoutVars>
          <dgm:bulletEnabled val="1"/>
        </dgm:presLayoutVars>
      </dgm:prSet>
      <dgm:spPr/>
    </dgm:pt>
  </dgm:ptLst>
  <dgm:cxnLst>
    <dgm:cxn modelId="{09E793B1-C221-442F-8385-A2FED30FA46C}" srcId="{F980F1F0-6DC9-4A0A-841A-BDE4763F6A8B}" destId="{8209F9AE-E20A-4681-B490-A9117E0B68CD}" srcOrd="1" destOrd="0" parTransId="{5BDF3CE2-14C9-485C-8314-989429BB50F0}" sibTransId="{0A4200D7-3136-4425-812A-AE6764C6221D}"/>
    <dgm:cxn modelId="{8E039A42-6E05-48E8-8749-C4E0F48D53B2}" type="presOf" srcId="{8209F9AE-E20A-4681-B490-A9117E0B68CD}" destId="{633CFEEA-C11A-405E-BC60-2F49D7BE089F}" srcOrd="0" destOrd="0" presId="urn:microsoft.com/office/officeart/2005/8/layout/hProcess9"/>
    <dgm:cxn modelId="{9251DF0D-0622-454B-A65D-557C3DE7BDFC}" srcId="{F980F1F0-6DC9-4A0A-841A-BDE4763F6A8B}" destId="{8633ED84-82EC-4B74-BE54-78DB5831D5C3}" srcOrd="0" destOrd="0" parTransId="{839EAE26-1E16-4334-A1D5-ABFF202D409E}" sibTransId="{EAC70636-5DBA-47AB-8D8E-45AC741872D5}"/>
    <dgm:cxn modelId="{D064DB6E-8D28-432F-9641-3CA0F8EF288A}" srcId="{F980F1F0-6DC9-4A0A-841A-BDE4763F6A8B}" destId="{0DBBBC2E-8795-4258-8C3A-BEC4A868C898}" srcOrd="2" destOrd="0" parTransId="{913047F9-8129-4D42-BA0F-8F82E34347F1}" sibTransId="{EE077D57-4727-41EF-9940-E19534162BBB}"/>
    <dgm:cxn modelId="{B3567EAA-3577-4BD9-84F4-F1C32D66951A}" type="presOf" srcId="{8633ED84-82EC-4B74-BE54-78DB5831D5C3}" destId="{AABC9E36-B71E-4C83-ADCC-BB50DCCA0D30}" srcOrd="0" destOrd="0" presId="urn:microsoft.com/office/officeart/2005/8/layout/hProcess9"/>
    <dgm:cxn modelId="{4CFD20E5-A106-458C-BF2C-F9284C48D6B9}" type="presOf" srcId="{F980F1F0-6DC9-4A0A-841A-BDE4763F6A8B}" destId="{3A9185EE-317B-4F60-AE1F-8A0F60A90E5D}" srcOrd="0" destOrd="0" presId="urn:microsoft.com/office/officeart/2005/8/layout/hProcess9"/>
    <dgm:cxn modelId="{FC50EF7E-D6D7-497F-84A3-DF06FEED9DEF}" type="presOf" srcId="{0DBBBC2E-8795-4258-8C3A-BEC4A868C898}" destId="{216C2700-54C7-43B9-87BE-46777F18811C}" srcOrd="0" destOrd="0" presId="urn:microsoft.com/office/officeart/2005/8/layout/hProcess9"/>
    <dgm:cxn modelId="{664293FD-C7B7-44AA-92EB-98DA5A470A36}" type="presParOf" srcId="{3A9185EE-317B-4F60-AE1F-8A0F60A90E5D}" destId="{DA0D25B7-E4C4-4561-8744-3EFC291DEC20}" srcOrd="0" destOrd="0" presId="urn:microsoft.com/office/officeart/2005/8/layout/hProcess9"/>
    <dgm:cxn modelId="{D4C94814-0D87-4B90-93E9-7CB4AC9238B2}" type="presParOf" srcId="{3A9185EE-317B-4F60-AE1F-8A0F60A90E5D}" destId="{57021DFA-CE29-4E5B-8CE1-964D1F624AF0}" srcOrd="1" destOrd="0" presId="urn:microsoft.com/office/officeart/2005/8/layout/hProcess9"/>
    <dgm:cxn modelId="{3F41395E-17A9-4628-A0F4-4412ABFC780E}" type="presParOf" srcId="{57021DFA-CE29-4E5B-8CE1-964D1F624AF0}" destId="{AABC9E36-B71E-4C83-ADCC-BB50DCCA0D30}" srcOrd="0" destOrd="0" presId="urn:microsoft.com/office/officeart/2005/8/layout/hProcess9"/>
    <dgm:cxn modelId="{6D1C98C7-BA35-4E1B-97D1-72544F68FD83}" type="presParOf" srcId="{57021DFA-CE29-4E5B-8CE1-964D1F624AF0}" destId="{B6473DF0-146A-431D-A450-1A5B68336CAC}" srcOrd="1" destOrd="0" presId="urn:microsoft.com/office/officeart/2005/8/layout/hProcess9"/>
    <dgm:cxn modelId="{E7ED6E7F-D340-43EF-A932-82CD9ED7B007}" type="presParOf" srcId="{57021DFA-CE29-4E5B-8CE1-964D1F624AF0}" destId="{633CFEEA-C11A-405E-BC60-2F49D7BE089F}" srcOrd="2" destOrd="0" presId="urn:microsoft.com/office/officeart/2005/8/layout/hProcess9"/>
    <dgm:cxn modelId="{6CA9C849-A68D-49C0-B31C-0AF4F44555EF}" type="presParOf" srcId="{57021DFA-CE29-4E5B-8CE1-964D1F624AF0}" destId="{D690DC00-4634-4336-BB00-C5792E8819D7}" srcOrd="3" destOrd="0" presId="urn:microsoft.com/office/officeart/2005/8/layout/hProcess9"/>
    <dgm:cxn modelId="{D1F989F8-50B0-4E37-9F86-044888885D1D}" type="presParOf" srcId="{57021DFA-CE29-4E5B-8CE1-964D1F624AF0}" destId="{216C2700-54C7-43B9-87BE-46777F18811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DC3C3-2218-4000-81E4-16C1F50F73E1}" type="doc">
      <dgm:prSet loTypeId="urn:microsoft.com/office/officeart/2005/8/layout/pyramid2" loCatId="list" qsTypeId="urn:microsoft.com/office/officeart/2005/8/quickstyle/3d1" qsCatId="3D" csTypeId="urn:microsoft.com/office/officeart/2005/8/colors/colorful3" csCatId="colorful" phldr="1"/>
      <dgm:spPr/>
    </dgm:pt>
    <dgm:pt modelId="{CBB504DF-FC36-47C6-9995-6DCEF5BA9199}">
      <dgm:prSet custT="1"/>
      <dgm:spPr/>
      <dgm:t>
        <a:bodyPr/>
        <a:lstStyle/>
        <a:p>
          <a:r>
            <a:rPr lang="ar-EG" sz="2800" b="1" smtClean="0">
              <a:cs typeface="+mj-cs"/>
            </a:rPr>
            <a:t>الاحتكار (النقي)</a:t>
          </a:r>
          <a:endParaRPr lang="en-US" sz="2800" b="1">
            <a:cs typeface="+mj-cs"/>
          </a:endParaRPr>
        </a:p>
      </dgm:t>
    </dgm:pt>
    <dgm:pt modelId="{C8C6223E-0F4C-4DC2-928C-854FE7E88DFA}" type="parTrans" cxnId="{3C646FFE-A109-4322-9A0F-92642DE20C1A}">
      <dgm:prSet/>
      <dgm:spPr/>
      <dgm:t>
        <a:bodyPr/>
        <a:lstStyle/>
        <a:p>
          <a:endParaRPr lang="en-US" sz="2800" b="1">
            <a:cs typeface="+mj-cs"/>
          </a:endParaRPr>
        </a:p>
      </dgm:t>
    </dgm:pt>
    <dgm:pt modelId="{D17A637C-EFB5-4548-AED3-8781E40CCC38}" type="sibTrans" cxnId="{3C646FFE-A109-4322-9A0F-92642DE20C1A}">
      <dgm:prSet/>
      <dgm:spPr/>
      <dgm:t>
        <a:bodyPr/>
        <a:lstStyle/>
        <a:p>
          <a:endParaRPr lang="en-US" sz="2800" b="1">
            <a:cs typeface="+mj-cs"/>
          </a:endParaRPr>
        </a:p>
      </dgm:t>
    </dgm:pt>
    <dgm:pt modelId="{EEFA2ED1-4BF9-4891-85A8-E0ED8747600E}">
      <dgm:prSet custT="1"/>
      <dgm:spPr/>
      <dgm:t>
        <a:bodyPr/>
        <a:lstStyle/>
        <a:p>
          <a:r>
            <a:rPr lang="ar-EG" sz="2800" b="1" smtClean="0">
              <a:cs typeface="+mj-cs"/>
            </a:rPr>
            <a:t>الاحتكار</a:t>
          </a:r>
          <a:endParaRPr lang="en-US" sz="2800" b="1">
            <a:cs typeface="+mj-cs"/>
          </a:endParaRPr>
        </a:p>
      </dgm:t>
    </dgm:pt>
    <dgm:pt modelId="{FDD9B93D-2176-4FC1-8EEF-952806AEC6D0}" type="parTrans" cxnId="{84AFE18E-9FB0-4560-9653-9D79B23029BB}">
      <dgm:prSet/>
      <dgm:spPr/>
      <dgm:t>
        <a:bodyPr/>
        <a:lstStyle/>
        <a:p>
          <a:endParaRPr lang="en-US" sz="2800" b="1">
            <a:cs typeface="+mj-cs"/>
          </a:endParaRPr>
        </a:p>
      </dgm:t>
    </dgm:pt>
    <dgm:pt modelId="{5A93226B-646B-4720-A673-D75017A05987}" type="sibTrans" cxnId="{84AFE18E-9FB0-4560-9653-9D79B23029BB}">
      <dgm:prSet/>
      <dgm:spPr/>
      <dgm:t>
        <a:bodyPr/>
        <a:lstStyle/>
        <a:p>
          <a:endParaRPr lang="en-US" sz="2800" b="1">
            <a:cs typeface="+mj-cs"/>
          </a:endParaRPr>
        </a:p>
      </dgm:t>
    </dgm:pt>
    <dgm:pt modelId="{34BEF1F5-613C-4F10-B712-3D4C7B577EED}">
      <dgm:prSet custT="1"/>
      <dgm:spPr/>
      <dgm:t>
        <a:bodyPr/>
        <a:lstStyle/>
        <a:p>
          <a:r>
            <a:rPr lang="ar-EG" sz="2800" b="1" smtClean="0">
              <a:cs typeface="+mj-cs"/>
            </a:rPr>
            <a:t>احتكار القلة</a:t>
          </a:r>
          <a:endParaRPr lang="en-US" sz="2800" b="1">
            <a:cs typeface="+mj-cs"/>
          </a:endParaRPr>
        </a:p>
      </dgm:t>
    </dgm:pt>
    <dgm:pt modelId="{3D285EDB-85E6-4AC3-9212-C9EC66FF7948}" type="parTrans" cxnId="{4B7A181E-6F33-4227-B87A-6E2580E1D92B}">
      <dgm:prSet/>
      <dgm:spPr/>
      <dgm:t>
        <a:bodyPr/>
        <a:lstStyle/>
        <a:p>
          <a:endParaRPr lang="en-US" sz="2800" b="1">
            <a:cs typeface="+mj-cs"/>
          </a:endParaRPr>
        </a:p>
      </dgm:t>
    </dgm:pt>
    <dgm:pt modelId="{721885C1-D5B1-4E42-AD27-AF4782DDBC28}" type="sibTrans" cxnId="{4B7A181E-6F33-4227-B87A-6E2580E1D92B}">
      <dgm:prSet/>
      <dgm:spPr/>
      <dgm:t>
        <a:bodyPr/>
        <a:lstStyle/>
        <a:p>
          <a:endParaRPr lang="en-US" sz="2800" b="1">
            <a:cs typeface="+mj-cs"/>
          </a:endParaRPr>
        </a:p>
      </dgm:t>
    </dgm:pt>
    <dgm:pt modelId="{3465B747-B4BC-4239-BE10-07CB95C1C20E}">
      <dgm:prSet custT="1"/>
      <dgm:spPr/>
      <dgm:t>
        <a:bodyPr/>
        <a:lstStyle/>
        <a:p>
          <a:r>
            <a:rPr lang="ar-EG" sz="2800" b="1" smtClean="0">
              <a:cs typeface="+mj-cs"/>
            </a:rPr>
            <a:t>المنافسة الاحتكارية</a:t>
          </a:r>
          <a:endParaRPr lang="en-US" sz="2800" b="1">
            <a:cs typeface="+mj-cs"/>
          </a:endParaRPr>
        </a:p>
      </dgm:t>
    </dgm:pt>
    <dgm:pt modelId="{8124CAEF-96F2-4C6F-ACB4-6115BEAEA80A}" type="parTrans" cxnId="{6E600461-08D8-4F19-9998-B21C0D7F2A4A}">
      <dgm:prSet/>
      <dgm:spPr/>
      <dgm:t>
        <a:bodyPr/>
        <a:lstStyle/>
        <a:p>
          <a:endParaRPr lang="en-US" sz="2800" b="1">
            <a:cs typeface="+mj-cs"/>
          </a:endParaRPr>
        </a:p>
      </dgm:t>
    </dgm:pt>
    <dgm:pt modelId="{0BC24F53-0ED1-4F9A-BF81-550CBE41753D}" type="sibTrans" cxnId="{6E600461-08D8-4F19-9998-B21C0D7F2A4A}">
      <dgm:prSet/>
      <dgm:spPr/>
      <dgm:t>
        <a:bodyPr/>
        <a:lstStyle/>
        <a:p>
          <a:endParaRPr lang="en-US" sz="2800" b="1">
            <a:cs typeface="+mj-cs"/>
          </a:endParaRPr>
        </a:p>
      </dgm:t>
    </dgm:pt>
    <dgm:pt modelId="{AB0956A6-12B2-49BF-9DD0-9D9866AEC831}" type="pres">
      <dgm:prSet presAssocID="{863DC3C3-2218-4000-81E4-16C1F50F73E1}" presName="compositeShape" presStyleCnt="0">
        <dgm:presLayoutVars>
          <dgm:dir/>
          <dgm:resizeHandles/>
        </dgm:presLayoutVars>
      </dgm:prSet>
      <dgm:spPr/>
    </dgm:pt>
    <dgm:pt modelId="{CD7D35BE-D460-4EA4-8A2F-F5D181EBFF0B}" type="pres">
      <dgm:prSet presAssocID="{863DC3C3-2218-4000-81E4-16C1F50F73E1}" presName="pyramid" presStyleLbl="node1" presStyleIdx="0" presStyleCnt="1"/>
      <dgm:spPr/>
    </dgm:pt>
    <dgm:pt modelId="{279347BE-DAF8-4D77-93E0-776BB2A5C33D}" type="pres">
      <dgm:prSet presAssocID="{863DC3C3-2218-4000-81E4-16C1F50F73E1}" presName="theList" presStyleCnt="0"/>
      <dgm:spPr/>
    </dgm:pt>
    <dgm:pt modelId="{D2220951-52B8-4382-9687-9E806724667E}" type="pres">
      <dgm:prSet presAssocID="{CBB504DF-FC36-47C6-9995-6DCEF5BA9199}" presName="aNode" presStyleLbl="fgAcc1" presStyleIdx="0" presStyleCnt="4">
        <dgm:presLayoutVars>
          <dgm:bulletEnabled val="1"/>
        </dgm:presLayoutVars>
      </dgm:prSet>
      <dgm:spPr/>
    </dgm:pt>
    <dgm:pt modelId="{CBDB9715-16D8-46BE-B935-D3CDBEA3696C}" type="pres">
      <dgm:prSet presAssocID="{CBB504DF-FC36-47C6-9995-6DCEF5BA9199}" presName="aSpace" presStyleCnt="0"/>
      <dgm:spPr/>
    </dgm:pt>
    <dgm:pt modelId="{BB68167F-A177-4D67-A368-DFEEBE6A9028}" type="pres">
      <dgm:prSet presAssocID="{EEFA2ED1-4BF9-4891-85A8-E0ED8747600E}" presName="aNode" presStyleLbl="fgAcc1" presStyleIdx="1" presStyleCnt="4">
        <dgm:presLayoutVars>
          <dgm:bulletEnabled val="1"/>
        </dgm:presLayoutVars>
      </dgm:prSet>
      <dgm:spPr/>
    </dgm:pt>
    <dgm:pt modelId="{21870948-F815-4E6A-BADB-30A42AD4C5E8}" type="pres">
      <dgm:prSet presAssocID="{EEFA2ED1-4BF9-4891-85A8-E0ED8747600E}" presName="aSpace" presStyleCnt="0"/>
      <dgm:spPr/>
    </dgm:pt>
    <dgm:pt modelId="{A81E0A17-2086-4CF5-B498-A3A104FCA70A}" type="pres">
      <dgm:prSet presAssocID="{34BEF1F5-613C-4F10-B712-3D4C7B577EED}" presName="aNode" presStyleLbl="fgAcc1" presStyleIdx="2" presStyleCnt="4">
        <dgm:presLayoutVars>
          <dgm:bulletEnabled val="1"/>
        </dgm:presLayoutVars>
      </dgm:prSet>
      <dgm:spPr/>
    </dgm:pt>
    <dgm:pt modelId="{B67C9E6B-5A04-4B96-B0C7-31EE838F91C6}" type="pres">
      <dgm:prSet presAssocID="{34BEF1F5-613C-4F10-B712-3D4C7B577EED}" presName="aSpace" presStyleCnt="0"/>
      <dgm:spPr/>
    </dgm:pt>
    <dgm:pt modelId="{135AC156-906D-4C6D-8862-BE4FC804E4B6}" type="pres">
      <dgm:prSet presAssocID="{3465B747-B4BC-4239-BE10-07CB95C1C20E}" presName="aNode" presStyleLbl="fgAcc1" presStyleIdx="3" presStyleCnt="4">
        <dgm:presLayoutVars>
          <dgm:bulletEnabled val="1"/>
        </dgm:presLayoutVars>
      </dgm:prSet>
      <dgm:spPr/>
    </dgm:pt>
    <dgm:pt modelId="{9D7A50EC-971F-47A9-9EE1-352DEFE47B95}" type="pres">
      <dgm:prSet presAssocID="{3465B747-B4BC-4239-BE10-07CB95C1C20E}" presName="aSpace" presStyleCnt="0"/>
      <dgm:spPr/>
    </dgm:pt>
  </dgm:ptLst>
  <dgm:cxnLst>
    <dgm:cxn modelId="{5A650315-C5A8-4B7A-8EBA-16E7AACB898F}" type="presOf" srcId="{EEFA2ED1-4BF9-4891-85A8-E0ED8747600E}" destId="{BB68167F-A177-4D67-A368-DFEEBE6A9028}" srcOrd="0" destOrd="0" presId="urn:microsoft.com/office/officeart/2005/8/layout/pyramid2"/>
    <dgm:cxn modelId="{ACC8E9C6-B12A-4BD2-AC5F-34B3948626B9}" type="presOf" srcId="{3465B747-B4BC-4239-BE10-07CB95C1C20E}" destId="{135AC156-906D-4C6D-8862-BE4FC804E4B6}" srcOrd="0" destOrd="0" presId="urn:microsoft.com/office/officeart/2005/8/layout/pyramid2"/>
    <dgm:cxn modelId="{A89437C3-6DFD-439A-9CDF-64A00CC92E76}" type="presOf" srcId="{34BEF1F5-613C-4F10-B712-3D4C7B577EED}" destId="{A81E0A17-2086-4CF5-B498-A3A104FCA70A}" srcOrd="0" destOrd="0" presId="urn:microsoft.com/office/officeart/2005/8/layout/pyramid2"/>
    <dgm:cxn modelId="{6E600461-08D8-4F19-9998-B21C0D7F2A4A}" srcId="{863DC3C3-2218-4000-81E4-16C1F50F73E1}" destId="{3465B747-B4BC-4239-BE10-07CB95C1C20E}" srcOrd="3" destOrd="0" parTransId="{8124CAEF-96F2-4C6F-ACB4-6115BEAEA80A}" sibTransId="{0BC24F53-0ED1-4F9A-BF81-550CBE41753D}"/>
    <dgm:cxn modelId="{84AFE18E-9FB0-4560-9653-9D79B23029BB}" srcId="{863DC3C3-2218-4000-81E4-16C1F50F73E1}" destId="{EEFA2ED1-4BF9-4891-85A8-E0ED8747600E}" srcOrd="1" destOrd="0" parTransId="{FDD9B93D-2176-4FC1-8EEF-952806AEC6D0}" sibTransId="{5A93226B-646B-4720-A673-D75017A05987}"/>
    <dgm:cxn modelId="{2A100405-F7F8-4DBE-8F78-16EC26935DB4}" type="presOf" srcId="{863DC3C3-2218-4000-81E4-16C1F50F73E1}" destId="{AB0956A6-12B2-49BF-9DD0-9D9866AEC831}" srcOrd="0" destOrd="0" presId="urn:microsoft.com/office/officeart/2005/8/layout/pyramid2"/>
    <dgm:cxn modelId="{311F13A0-CE86-433C-9125-3D5B6BC3F28B}" type="presOf" srcId="{CBB504DF-FC36-47C6-9995-6DCEF5BA9199}" destId="{D2220951-52B8-4382-9687-9E806724667E}" srcOrd="0" destOrd="0" presId="urn:microsoft.com/office/officeart/2005/8/layout/pyramid2"/>
    <dgm:cxn modelId="{3C646FFE-A109-4322-9A0F-92642DE20C1A}" srcId="{863DC3C3-2218-4000-81E4-16C1F50F73E1}" destId="{CBB504DF-FC36-47C6-9995-6DCEF5BA9199}" srcOrd="0" destOrd="0" parTransId="{C8C6223E-0F4C-4DC2-928C-854FE7E88DFA}" sibTransId="{D17A637C-EFB5-4548-AED3-8781E40CCC38}"/>
    <dgm:cxn modelId="{4B7A181E-6F33-4227-B87A-6E2580E1D92B}" srcId="{863DC3C3-2218-4000-81E4-16C1F50F73E1}" destId="{34BEF1F5-613C-4F10-B712-3D4C7B577EED}" srcOrd="2" destOrd="0" parTransId="{3D285EDB-85E6-4AC3-9212-C9EC66FF7948}" sibTransId="{721885C1-D5B1-4E42-AD27-AF4782DDBC28}"/>
    <dgm:cxn modelId="{39CE7867-C316-4FDB-BF9F-D78DC98C3997}" type="presParOf" srcId="{AB0956A6-12B2-49BF-9DD0-9D9866AEC831}" destId="{CD7D35BE-D460-4EA4-8A2F-F5D181EBFF0B}" srcOrd="0" destOrd="0" presId="urn:microsoft.com/office/officeart/2005/8/layout/pyramid2"/>
    <dgm:cxn modelId="{FAD06F73-3354-4202-A112-015A7EF5F3CD}" type="presParOf" srcId="{AB0956A6-12B2-49BF-9DD0-9D9866AEC831}" destId="{279347BE-DAF8-4D77-93E0-776BB2A5C33D}" srcOrd="1" destOrd="0" presId="urn:microsoft.com/office/officeart/2005/8/layout/pyramid2"/>
    <dgm:cxn modelId="{C1D9F1D9-E33B-4189-B6A4-FE379A61C309}" type="presParOf" srcId="{279347BE-DAF8-4D77-93E0-776BB2A5C33D}" destId="{D2220951-52B8-4382-9687-9E806724667E}" srcOrd="0" destOrd="0" presId="urn:microsoft.com/office/officeart/2005/8/layout/pyramid2"/>
    <dgm:cxn modelId="{4B9701DA-A400-4718-B2D2-E3FB996BDE23}" type="presParOf" srcId="{279347BE-DAF8-4D77-93E0-776BB2A5C33D}" destId="{CBDB9715-16D8-46BE-B935-D3CDBEA3696C}" srcOrd="1" destOrd="0" presId="urn:microsoft.com/office/officeart/2005/8/layout/pyramid2"/>
    <dgm:cxn modelId="{AF7177A6-50A1-4F83-9BEA-537761D991D8}" type="presParOf" srcId="{279347BE-DAF8-4D77-93E0-776BB2A5C33D}" destId="{BB68167F-A177-4D67-A368-DFEEBE6A9028}" srcOrd="2" destOrd="0" presId="urn:microsoft.com/office/officeart/2005/8/layout/pyramid2"/>
    <dgm:cxn modelId="{F8402B4B-4AA3-443E-8E86-C14245E3DAC3}" type="presParOf" srcId="{279347BE-DAF8-4D77-93E0-776BB2A5C33D}" destId="{21870948-F815-4E6A-BADB-30A42AD4C5E8}" srcOrd="3" destOrd="0" presId="urn:microsoft.com/office/officeart/2005/8/layout/pyramid2"/>
    <dgm:cxn modelId="{649C1D3E-A914-4F09-9507-0A1F81187691}" type="presParOf" srcId="{279347BE-DAF8-4D77-93E0-776BB2A5C33D}" destId="{A81E0A17-2086-4CF5-B498-A3A104FCA70A}" srcOrd="4" destOrd="0" presId="urn:microsoft.com/office/officeart/2005/8/layout/pyramid2"/>
    <dgm:cxn modelId="{B0D05ABF-91A8-4341-922F-82F837DF4425}" type="presParOf" srcId="{279347BE-DAF8-4D77-93E0-776BB2A5C33D}" destId="{B67C9E6B-5A04-4B96-B0C7-31EE838F91C6}" srcOrd="5" destOrd="0" presId="urn:microsoft.com/office/officeart/2005/8/layout/pyramid2"/>
    <dgm:cxn modelId="{E6C0DAA2-F383-4446-9C71-6B94C3E6F525}" type="presParOf" srcId="{279347BE-DAF8-4D77-93E0-776BB2A5C33D}" destId="{135AC156-906D-4C6D-8862-BE4FC804E4B6}" srcOrd="6" destOrd="0" presId="urn:microsoft.com/office/officeart/2005/8/layout/pyramid2"/>
    <dgm:cxn modelId="{3FA1E478-C369-48AD-8E67-483E0962B86D}" type="presParOf" srcId="{279347BE-DAF8-4D77-93E0-776BB2A5C33D}" destId="{9D7A50EC-971F-47A9-9EE1-352DEFE47B9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2D877-9CA4-4C0E-A7F6-79611F387834}" type="doc">
      <dgm:prSet loTypeId="urn:microsoft.com/office/officeart/2005/8/layout/cycle6" loCatId="cycle" qsTypeId="urn:microsoft.com/office/officeart/2005/8/quickstyle/simple4" qsCatId="simple" csTypeId="urn:microsoft.com/office/officeart/2005/8/colors/colorful3" csCatId="colorful" phldr="1"/>
      <dgm:spPr/>
      <dgm:t>
        <a:bodyPr/>
        <a:lstStyle/>
        <a:p>
          <a:endParaRPr lang="en-US"/>
        </a:p>
      </dgm:t>
    </dgm:pt>
    <dgm:pt modelId="{FB0CA3B9-84F8-4B3A-B2F9-7E6E85E270B6}">
      <dgm:prSet custT="1"/>
      <dgm:spPr/>
      <dgm:t>
        <a:bodyPr/>
        <a:lstStyle/>
        <a:p>
          <a:r>
            <a:rPr lang="ar-EG" sz="4000" b="1" smtClean="0">
              <a:cs typeface="+mj-cs"/>
            </a:rPr>
            <a:t>التوازن المستقر</a:t>
          </a:r>
          <a:endParaRPr lang="en-US" sz="4000" b="1">
            <a:cs typeface="+mj-cs"/>
          </a:endParaRPr>
        </a:p>
      </dgm:t>
    </dgm:pt>
    <dgm:pt modelId="{8CECE198-D5B1-4EE8-A015-7297CAB4C03B}" type="parTrans" cxnId="{EEBBB0A2-CC0C-4C5D-9F38-01763740C5E9}">
      <dgm:prSet/>
      <dgm:spPr/>
      <dgm:t>
        <a:bodyPr/>
        <a:lstStyle/>
        <a:p>
          <a:endParaRPr lang="en-US" sz="4000" b="1">
            <a:cs typeface="+mj-cs"/>
          </a:endParaRPr>
        </a:p>
      </dgm:t>
    </dgm:pt>
    <dgm:pt modelId="{D74F1B13-2AAF-4E68-9513-F563349275AC}" type="sibTrans" cxnId="{EEBBB0A2-CC0C-4C5D-9F38-01763740C5E9}">
      <dgm:prSet/>
      <dgm:spPr/>
      <dgm:t>
        <a:bodyPr/>
        <a:lstStyle/>
        <a:p>
          <a:endParaRPr lang="en-US" sz="4000" b="1">
            <a:cs typeface="+mj-cs"/>
          </a:endParaRPr>
        </a:p>
      </dgm:t>
    </dgm:pt>
    <dgm:pt modelId="{881ABA9E-C9DB-4C9E-907A-99F43169F90D}">
      <dgm:prSet custT="1"/>
      <dgm:spPr>
        <a:solidFill>
          <a:schemeClr val="accent3">
            <a:lumMod val="50000"/>
          </a:schemeClr>
        </a:solidFill>
      </dgm:spPr>
      <dgm:t>
        <a:bodyPr/>
        <a:lstStyle/>
        <a:p>
          <a:r>
            <a:rPr lang="ar-EG" sz="4000" b="1" smtClean="0">
              <a:cs typeface="+mj-cs"/>
            </a:rPr>
            <a:t>التوازن غير المستقر</a:t>
          </a:r>
          <a:endParaRPr lang="en-US" sz="4000" b="1">
            <a:cs typeface="+mj-cs"/>
          </a:endParaRPr>
        </a:p>
      </dgm:t>
    </dgm:pt>
    <dgm:pt modelId="{F215AC0A-AB4B-4507-AFB1-0021E00AA0BC}" type="parTrans" cxnId="{D46ACAA6-64A3-49CD-B6E5-F4337CBB73AA}">
      <dgm:prSet/>
      <dgm:spPr/>
      <dgm:t>
        <a:bodyPr/>
        <a:lstStyle/>
        <a:p>
          <a:endParaRPr lang="en-US" sz="4000" b="1">
            <a:cs typeface="+mj-cs"/>
          </a:endParaRPr>
        </a:p>
      </dgm:t>
    </dgm:pt>
    <dgm:pt modelId="{09C6EFAB-C1D8-4198-B665-F195EF64BD16}" type="sibTrans" cxnId="{D46ACAA6-64A3-49CD-B6E5-F4337CBB73AA}">
      <dgm:prSet/>
      <dgm:spPr/>
      <dgm:t>
        <a:bodyPr/>
        <a:lstStyle/>
        <a:p>
          <a:endParaRPr lang="en-US" sz="4000" b="1">
            <a:cs typeface="+mj-cs"/>
          </a:endParaRPr>
        </a:p>
      </dgm:t>
    </dgm:pt>
    <dgm:pt modelId="{BBCD3A4B-3F3C-4C19-A798-FE5134942EA4}" type="pres">
      <dgm:prSet presAssocID="{49F2D877-9CA4-4C0E-A7F6-79611F387834}" presName="cycle" presStyleCnt="0">
        <dgm:presLayoutVars>
          <dgm:dir/>
          <dgm:resizeHandles val="exact"/>
        </dgm:presLayoutVars>
      </dgm:prSet>
      <dgm:spPr/>
    </dgm:pt>
    <dgm:pt modelId="{5FAA1D65-A547-4465-AFC4-B30FB918E40B}" type="pres">
      <dgm:prSet presAssocID="{FB0CA3B9-84F8-4B3A-B2F9-7E6E85E270B6}" presName="node" presStyleLbl="node1" presStyleIdx="0" presStyleCnt="2">
        <dgm:presLayoutVars>
          <dgm:bulletEnabled val="1"/>
        </dgm:presLayoutVars>
      </dgm:prSet>
      <dgm:spPr/>
    </dgm:pt>
    <dgm:pt modelId="{D07AD6C4-DC1E-4D78-8F98-74A2C481786A}" type="pres">
      <dgm:prSet presAssocID="{FB0CA3B9-84F8-4B3A-B2F9-7E6E85E270B6}" presName="spNode" presStyleCnt="0"/>
      <dgm:spPr/>
    </dgm:pt>
    <dgm:pt modelId="{9E5E21D5-EB07-4C3D-8B00-3BB3EE3D1994}" type="pres">
      <dgm:prSet presAssocID="{D74F1B13-2AAF-4E68-9513-F563349275AC}" presName="sibTrans" presStyleLbl="sibTrans1D1" presStyleIdx="0" presStyleCnt="2"/>
      <dgm:spPr/>
    </dgm:pt>
    <dgm:pt modelId="{11E65C9C-8563-4647-8604-6BD8AD9EB504}" type="pres">
      <dgm:prSet presAssocID="{881ABA9E-C9DB-4C9E-907A-99F43169F90D}" presName="node" presStyleLbl="node1" presStyleIdx="1" presStyleCnt="2">
        <dgm:presLayoutVars>
          <dgm:bulletEnabled val="1"/>
        </dgm:presLayoutVars>
      </dgm:prSet>
      <dgm:spPr/>
    </dgm:pt>
    <dgm:pt modelId="{D39332E7-D8BA-460F-98C9-2F562F889CBB}" type="pres">
      <dgm:prSet presAssocID="{881ABA9E-C9DB-4C9E-907A-99F43169F90D}" presName="spNode" presStyleCnt="0"/>
      <dgm:spPr/>
    </dgm:pt>
    <dgm:pt modelId="{98950D43-4987-4EEE-8A70-11ACDF57E6DA}" type="pres">
      <dgm:prSet presAssocID="{09C6EFAB-C1D8-4198-B665-F195EF64BD16}" presName="sibTrans" presStyleLbl="sibTrans1D1" presStyleIdx="1" presStyleCnt="2"/>
      <dgm:spPr/>
    </dgm:pt>
  </dgm:ptLst>
  <dgm:cxnLst>
    <dgm:cxn modelId="{1E2E2370-B33E-4264-A560-89039A126E8F}" type="presOf" srcId="{FB0CA3B9-84F8-4B3A-B2F9-7E6E85E270B6}" destId="{5FAA1D65-A547-4465-AFC4-B30FB918E40B}" srcOrd="0" destOrd="0" presId="urn:microsoft.com/office/officeart/2005/8/layout/cycle6"/>
    <dgm:cxn modelId="{5D2C1AA2-5988-4C53-83AC-EE258072CE41}" type="presOf" srcId="{D74F1B13-2AAF-4E68-9513-F563349275AC}" destId="{9E5E21D5-EB07-4C3D-8B00-3BB3EE3D1994}" srcOrd="0" destOrd="0" presId="urn:microsoft.com/office/officeart/2005/8/layout/cycle6"/>
    <dgm:cxn modelId="{9D6DFF79-74A1-4D3E-9635-F5915211C708}" type="presOf" srcId="{49F2D877-9CA4-4C0E-A7F6-79611F387834}" destId="{BBCD3A4B-3F3C-4C19-A798-FE5134942EA4}" srcOrd="0" destOrd="0" presId="urn:microsoft.com/office/officeart/2005/8/layout/cycle6"/>
    <dgm:cxn modelId="{D46ACAA6-64A3-49CD-B6E5-F4337CBB73AA}" srcId="{49F2D877-9CA4-4C0E-A7F6-79611F387834}" destId="{881ABA9E-C9DB-4C9E-907A-99F43169F90D}" srcOrd="1" destOrd="0" parTransId="{F215AC0A-AB4B-4507-AFB1-0021E00AA0BC}" sibTransId="{09C6EFAB-C1D8-4198-B665-F195EF64BD16}"/>
    <dgm:cxn modelId="{EEBBB0A2-CC0C-4C5D-9F38-01763740C5E9}" srcId="{49F2D877-9CA4-4C0E-A7F6-79611F387834}" destId="{FB0CA3B9-84F8-4B3A-B2F9-7E6E85E270B6}" srcOrd="0" destOrd="0" parTransId="{8CECE198-D5B1-4EE8-A015-7297CAB4C03B}" sibTransId="{D74F1B13-2AAF-4E68-9513-F563349275AC}"/>
    <dgm:cxn modelId="{BD31CA91-62DA-4BC3-886D-F85F80346FF5}" type="presOf" srcId="{881ABA9E-C9DB-4C9E-907A-99F43169F90D}" destId="{11E65C9C-8563-4647-8604-6BD8AD9EB504}" srcOrd="0" destOrd="0" presId="urn:microsoft.com/office/officeart/2005/8/layout/cycle6"/>
    <dgm:cxn modelId="{7060B77F-3FA4-41AB-A1B2-396D6BC6E53C}" type="presOf" srcId="{09C6EFAB-C1D8-4198-B665-F195EF64BD16}" destId="{98950D43-4987-4EEE-8A70-11ACDF57E6DA}" srcOrd="0" destOrd="0" presId="urn:microsoft.com/office/officeart/2005/8/layout/cycle6"/>
    <dgm:cxn modelId="{64C7336A-6399-4E99-9AEB-05173ACE08E9}" type="presParOf" srcId="{BBCD3A4B-3F3C-4C19-A798-FE5134942EA4}" destId="{5FAA1D65-A547-4465-AFC4-B30FB918E40B}" srcOrd="0" destOrd="0" presId="urn:microsoft.com/office/officeart/2005/8/layout/cycle6"/>
    <dgm:cxn modelId="{257602EE-7D9C-426E-B087-724B5054818C}" type="presParOf" srcId="{BBCD3A4B-3F3C-4C19-A798-FE5134942EA4}" destId="{D07AD6C4-DC1E-4D78-8F98-74A2C481786A}" srcOrd="1" destOrd="0" presId="urn:microsoft.com/office/officeart/2005/8/layout/cycle6"/>
    <dgm:cxn modelId="{DDFB03B1-9A13-4D8C-8E68-52FDCA5D6B8C}" type="presParOf" srcId="{BBCD3A4B-3F3C-4C19-A798-FE5134942EA4}" destId="{9E5E21D5-EB07-4C3D-8B00-3BB3EE3D1994}" srcOrd="2" destOrd="0" presId="urn:microsoft.com/office/officeart/2005/8/layout/cycle6"/>
    <dgm:cxn modelId="{8DF67623-CA8D-4C77-977B-7C19C2D117CF}" type="presParOf" srcId="{BBCD3A4B-3F3C-4C19-A798-FE5134942EA4}" destId="{11E65C9C-8563-4647-8604-6BD8AD9EB504}" srcOrd="3" destOrd="0" presId="urn:microsoft.com/office/officeart/2005/8/layout/cycle6"/>
    <dgm:cxn modelId="{880F0D90-68D1-42D5-A99A-015BCD85E880}" type="presParOf" srcId="{BBCD3A4B-3F3C-4C19-A798-FE5134942EA4}" destId="{D39332E7-D8BA-460F-98C9-2F562F889CBB}" srcOrd="4" destOrd="0" presId="urn:microsoft.com/office/officeart/2005/8/layout/cycle6"/>
    <dgm:cxn modelId="{EC865CB3-DF76-4E1F-8EAC-9273DB7B3D0C}" type="presParOf" srcId="{BBCD3A4B-3F3C-4C19-A798-FE5134942EA4}" destId="{98950D43-4987-4EEE-8A70-11ACDF57E6DA}"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FF304C-313F-4439-B542-DCE3B9AB1A17}"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US"/>
        </a:p>
      </dgm:t>
    </dgm:pt>
    <dgm:pt modelId="{8BCDDBC6-2E15-42B3-92B0-5BD8CF0431BE}">
      <dgm:prSet custT="1"/>
      <dgm:spPr/>
      <dgm:t>
        <a:bodyPr/>
        <a:lstStyle/>
        <a:p>
          <a:r>
            <a:rPr lang="ar-EG" sz="2800" b="1" smtClean="0">
              <a:cs typeface="+mj-cs"/>
            </a:rPr>
            <a:t>وظيفة التسعير</a:t>
          </a:r>
          <a:endParaRPr lang="en-US" sz="2800" b="1">
            <a:cs typeface="+mj-cs"/>
          </a:endParaRPr>
        </a:p>
      </dgm:t>
    </dgm:pt>
    <dgm:pt modelId="{6FA95254-7154-417E-8EEE-A6081D9D1335}" type="parTrans" cxnId="{7DD721E3-F640-43F1-877A-854A4484B895}">
      <dgm:prSet/>
      <dgm:spPr/>
      <dgm:t>
        <a:bodyPr/>
        <a:lstStyle/>
        <a:p>
          <a:endParaRPr lang="en-US" sz="2800" b="1">
            <a:cs typeface="+mj-cs"/>
          </a:endParaRPr>
        </a:p>
      </dgm:t>
    </dgm:pt>
    <dgm:pt modelId="{7BAB0DD6-CC72-4219-9D81-95FCD6662513}" type="sibTrans" cxnId="{7DD721E3-F640-43F1-877A-854A4484B895}">
      <dgm:prSet/>
      <dgm:spPr/>
      <dgm:t>
        <a:bodyPr/>
        <a:lstStyle/>
        <a:p>
          <a:endParaRPr lang="en-US" sz="2800" b="1">
            <a:cs typeface="+mj-cs"/>
          </a:endParaRPr>
        </a:p>
      </dgm:t>
    </dgm:pt>
    <dgm:pt modelId="{218679D3-E66C-4C15-AF2C-2D69DA1DA12A}">
      <dgm:prSet custT="1"/>
      <dgm:spPr/>
      <dgm:t>
        <a:bodyPr/>
        <a:lstStyle/>
        <a:p>
          <a:r>
            <a:rPr lang="ar-EG" sz="2800" b="1" smtClean="0">
              <a:cs typeface="+mj-cs"/>
            </a:rPr>
            <a:t>وظيفة المعلومات</a:t>
          </a:r>
          <a:endParaRPr lang="en-US" sz="2800" b="1">
            <a:cs typeface="+mj-cs"/>
          </a:endParaRPr>
        </a:p>
      </dgm:t>
    </dgm:pt>
    <dgm:pt modelId="{914034DD-37CB-4204-8615-56315A82ECA8}" type="parTrans" cxnId="{2589A8DA-96EF-4A90-9632-CEA8BD6F5570}">
      <dgm:prSet/>
      <dgm:spPr/>
      <dgm:t>
        <a:bodyPr/>
        <a:lstStyle/>
        <a:p>
          <a:endParaRPr lang="en-US" sz="2800" b="1">
            <a:cs typeface="+mj-cs"/>
          </a:endParaRPr>
        </a:p>
      </dgm:t>
    </dgm:pt>
    <dgm:pt modelId="{80C6938A-B812-4B63-8D66-E68E9006BC7F}" type="sibTrans" cxnId="{2589A8DA-96EF-4A90-9632-CEA8BD6F5570}">
      <dgm:prSet/>
      <dgm:spPr/>
      <dgm:t>
        <a:bodyPr/>
        <a:lstStyle/>
        <a:p>
          <a:endParaRPr lang="en-US" sz="2800" b="1">
            <a:cs typeface="+mj-cs"/>
          </a:endParaRPr>
        </a:p>
      </dgm:t>
    </dgm:pt>
    <dgm:pt modelId="{A45B368D-9E69-4161-8DAF-F365497D2858}">
      <dgm:prSet custT="1"/>
      <dgm:spPr/>
      <dgm:t>
        <a:bodyPr/>
        <a:lstStyle/>
        <a:p>
          <a:r>
            <a:rPr lang="ar-EG" sz="2800" b="1" smtClean="0">
              <a:cs typeface="+mj-cs"/>
            </a:rPr>
            <a:t>وظيفة تنظيمية</a:t>
          </a:r>
          <a:endParaRPr lang="en-US" sz="2800" b="1">
            <a:cs typeface="+mj-cs"/>
          </a:endParaRPr>
        </a:p>
      </dgm:t>
    </dgm:pt>
    <dgm:pt modelId="{DCC7AC9C-ACDD-4263-9FBB-486AA0609A1C}" type="parTrans" cxnId="{E261FF5A-D11D-4A49-B28B-B6F443626E8D}">
      <dgm:prSet/>
      <dgm:spPr/>
      <dgm:t>
        <a:bodyPr/>
        <a:lstStyle/>
        <a:p>
          <a:endParaRPr lang="en-US" sz="2800" b="1">
            <a:cs typeface="+mj-cs"/>
          </a:endParaRPr>
        </a:p>
      </dgm:t>
    </dgm:pt>
    <dgm:pt modelId="{05E0B880-1C24-418E-AC2F-848E128A399A}" type="sibTrans" cxnId="{E261FF5A-D11D-4A49-B28B-B6F443626E8D}">
      <dgm:prSet/>
      <dgm:spPr/>
      <dgm:t>
        <a:bodyPr/>
        <a:lstStyle/>
        <a:p>
          <a:endParaRPr lang="en-US" sz="2800" b="1">
            <a:cs typeface="+mj-cs"/>
          </a:endParaRPr>
        </a:p>
      </dgm:t>
    </dgm:pt>
    <dgm:pt modelId="{9F89CAEA-543B-4023-B273-07B6945AF748}">
      <dgm:prSet custT="1"/>
      <dgm:spPr/>
      <dgm:t>
        <a:bodyPr/>
        <a:lstStyle/>
        <a:p>
          <a:r>
            <a:rPr lang="ar-EG" sz="2800" b="1" smtClean="0">
              <a:cs typeface="+mj-cs"/>
            </a:rPr>
            <a:t>وظيفة الوساطة</a:t>
          </a:r>
          <a:endParaRPr lang="en-US" sz="2800" b="1">
            <a:cs typeface="+mj-cs"/>
          </a:endParaRPr>
        </a:p>
      </dgm:t>
    </dgm:pt>
    <dgm:pt modelId="{5ED63C0F-5524-4A91-9826-5D557E40B0A5}" type="parTrans" cxnId="{55701E92-EE6E-45BD-9B61-26EB75EDD17E}">
      <dgm:prSet/>
      <dgm:spPr/>
      <dgm:t>
        <a:bodyPr/>
        <a:lstStyle/>
        <a:p>
          <a:endParaRPr lang="en-US" sz="2800" b="1">
            <a:cs typeface="+mj-cs"/>
          </a:endParaRPr>
        </a:p>
      </dgm:t>
    </dgm:pt>
    <dgm:pt modelId="{6C0F33A0-E94B-43A9-B3DD-F80668D78D16}" type="sibTrans" cxnId="{55701E92-EE6E-45BD-9B61-26EB75EDD17E}">
      <dgm:prSet/>
      <dgm:spPr/>
      <dgm:t>
        <a:bodyPr/>
        <a:lstStyle/>
        <a:p>
          <a:endParaRPr lang="en-US" sz="2800" b="1">
            <a:cs typeface="+mj-cs"/>
          </a:endParaRPr>
        </a:p>
      </dgm:t>
    </dgm:pt>
    <dgm:pt modelId="{71B2E13D-56D0-48AB-AC5C-0C4C0F34C982}">
      <dgm:prSet custT="1"/>
      <dgm:spPr/>
      <dgm:t>
        <a:bodyPr/>
        <a:lstStyle/>
        <a:p>
          <a:r>
            <a:rPr lang="ar-EG" sz="2800" b="1" smtClean="0">
              <a:cs typeface="+mj-cs"/>
            </a:rPr>
            <a:t>وظيفة التعقيم</a:t>
          </a:r>
          <a:endParaRPr lang="en-US" sz="2800" b="1">
            <a:cs typeface="+mj-cs"/>
          </a:endParaRPr>
        </a:p>
      </dgm:t>
    </dgm:pt>
    <dgm:pt modelId="{98B9C0E9-18EF-4682-9F16-24B8F53C7595}" type="parTrans" cxnId="{64FB4C8D-4D2B-447F-9440-8A240AF771B9}">
      <dgm:prSet/>
      <dgm:spPr/>
      <dgm:t>
        <a:bodyPr/>
        <a:lstStyle/>
        <a:p>
          <a:endParaRPr lang="en-US" sz="2800" b="1">
            <a:cs typeface="+mj-cs"/>
          </a:endParaRPr>
        </a:p>
      </dgm:t>
    </dgm:pt>
    <dgm:pt modelId="{8F3468BD-5133-4A28-A921-79EC4F58994D}" type="sibTrans" cxnId="{64FB4C8D-4D2B-447F-9440-8A240AF771B9}">
      <dgm:prSet/>
      <dgm:spPr/>
      <dgm:t>
        <a:bodyPr/>
        <a:lstStyle/>
        <a:p>
          <a:endParaRPr lang="en-US" sz="2800" b="1">
            <a:cs typeface="+mj-cs"/>
          </a:endParaRPr>
        </a:p>
      </dgm:t>
    </dgm:pt>
    <dgm:pt modelId="{1DD47927-9166-4F94-A75E-92DE315A3A08}" type="pres">
      <dgm:prSet presAssocID="{1DFF304C-313F-4439-B542-DCE3B9AB1A17}" presName="cycle" presStyleCnt="0">
        <dgm:presLayoutVars>
          <dgm:dir/>
          <dgm:resizeHandles val="exact"/>
        </dgm:presLayoutVars>
      </dgm:prSet>
      <dgm:spPr/>
    </dgm:pt>
    <dgm:pt modelId="{BDA84202-305C-45D8-B1C8-EB42179ADBE6}" type="pres">
      <dgm:prSet presAssocID="{8BCDDBC6-2E15-42B3-92B0-5BD8CF0431BE}" presName="node" presStyleLbl="node1" presStyleIdx="0" presStyleCnt="5">
        <dgm:presLayoutVars>
          <dgm:bulletEnabled val="1"/>
        </dgm:presLayoutVars>
      </dgm:prSet>
      <dgm:spPr/>
    </dgm:pt>
    <dgm:pt modelId="{71687ADF-96D3-4DFC-A942-816E220271F7}" type="pres">
      <dgm:prSet presAssocID="{8BCDDBC6-2E15-42B3-92B0-5BD8CF0431BE}" presName="spNode" presStyleCnt="0"/>
      <dgm:spPr/>
    </dgm:pt>
    <dgm:pt modelId="{6B35314D-6915-444B-A9D4-E9F53C7FD06B}" type="pres">
      <dgm:prSet presAssocID="{7BAB0DD6-CC72-4219-9D81-95FCD6662513}" presName="sibTrans" presStyleLbl="sibTrans1D1" presStyleIdx="0" presStyleCnt="5"/>
      <dgm:spPr/>
    </dgm:pt>
    <dgm:pt modelId="{1A18D435-4BBD-4B86-B7E5-81BDD8A28BB4}" type="pres">
      <dgm:prSet presAssocID="{218679D3-E66C-4C15-AF2C-2D69DA1DA12A}" presName="node" presStyleLbl="node1" presStyleIdx="1" presStyleCnt="5">
        <dgm:presLayoutVars>
          <dgm:bulletEnabled val="1"/>
        </dgm:presLayoutVars>
      </dgm:prSet>
      <dgm:spPr/>
    </dgm:pt>
    <dgm:pt modelId="{35F50A9F-C56D-4ACA-BE7E-8E34F668C369}" type="pres">
      <dgm:prSet presAssocID="{218679D3-E66C-4C15-AF2C-2D69DA1DA12A}" presName="spNode" presStyleCnt="0"/>
      <dgm:spPr/>
    </dgm:pt>
    <dgm:pt modelId="{EE6857A4-C001-4CEF-BAE2-00B3FA0E7404}" type="pres">
      <dgm:prSet presAssocID="{80C6938A-B812-4B63-8D66-E68E9006BC7F}" presName="sibTrans" presStyleLbl="sibTrans1D1" presStyleIdx="1" presStyleCnt="5"/>
      <dgm:spPr/>
    </dgm:pt>
    <dgm:pt modelId="{A34D27E1-8D3A-44DC-87C1-695718916AA1}" type="pres">
      <dgm:prSet presAssocID="{A45B368D-9E69-4161-8DAF-F365497D2858}" presName="node" presStyleLbl="node1" presStyleIdx="2" presStyleCnt="5">
        <dgm:presLayoutVars>
          <dgm:bulletEnabled val="1"/>
        </dgm:presLayoutVars>
      </dgm:prSet>
      <dgm:spPr/>
    </dgm:pt>
    <dgm:pt modelId="{FF840B13-907B-4874-B94F-3D1438BC5E34}" type="pres">
      <dgm:prSet presAssocID="{A45B368D-9E69-4161-8DAF-F365497D2858}" presName="spNode" presStyleCnt="0"/>
      <dgm:spPr/>
    </dgm:pt>
    <dgm:pt modelId="{E87EB849-178F-4A7E-8812-D0920BD97400}" type="pres">
      <dgm:prSet presAssocID="{05E0B880-1C24-418E-AC2F-848E128A399A}" presName="sibTrans" presStyleLbl="sibTrans1D1" presStyleIdx="2" presStyleCnt="5"/>
      <dgm:spPr/>
    </dgm:pt>
    <dgm:pt modelId="{7F6FD3C4-9C6D-45A8-931C-D4976908F31C}" type="pres">
      <dgm:prSet presAssocID="{9F89CAEA-543B-4023-B273-07B6945AF748}" presName="node" presStyleLbl="node1" presStyleIdx="3" presStyleCnt="5">
        <dgm:presLayoutVars>
          <dgm:bulletEnabled val="1"/>
        </dgm:presLayoutVars>
      </dgm:prSet>
      <dgm:spPr/>
    </dgm:pt>
    <dgm:pt modelId="{A00FB645-7372-424E-B79B-ABE2378E134B}" type="pres">
      <dgm:prSet presAssocID="{9F89CAEA-543B-4023-B273-07B6945AF748}" presName="spNode" presStyleCnt="0"/>
      <dgm:spPr/>
    </dgm:pt>
    <dgm:pt modelId="{9568DAA1-886F-46F5-9CDD-491AA0A536E6}" type="pres">
      <dgm:prSet presAssocID="{6C0F33A0-E94B-43A9-B3DD-F80668D78D16}" presName="sibTrans" presStyleLbl="sibTrans1D1" presStyleIdx="3" presStyleCnt="5"/>
      <dgm:spPr/>
    </dgm:pt>
    <dgm:pt modelId="{3BAFAD64-6DC6-4279-986F-2DA6D168510B}" type="pres">
      <dgm:prSet presAssocID="{71B2E13D-56D0-48AB-AC5C-0C4C0F34C982}" presName="node" presStyleLbl="node1" presStyleIdx="4" presStyleCnt="5">
        <dgm:presLayoutVars>
          <dgm:bulletEnabled val="1"/>
        </dgm:presLayoutVars>
      </dgm:prSet>
      <dgm:spPr/>
    </dgm:pt>
    <dgm:pt modelId="{E7FEB811-CA1A-4955-94F1-A6C082C60A56}" type="pres">
      <dgm:prSet presAssocID="{71B2E13D-56D0-48AB-AC5C-0C4C0F34C982}" presName="spNode" presStyleCnt="0"/>
      <dgm:spPr/>
    </dgm:pt>
    <dgm:pt modelId="{A3D886AA-03EB-43F3-B658-46014284E3DD}" type="pres">
      <dgm:prSet presAssocID="{8F3468BD-5133-4A28-A921-79EC4F58994D}" presName="sibTrans" presStyleLbl="sibTrans1D1" presStyleIdx="4" presStyleCnt="5"/>
      <dgm:spPr/>
    </dgm:pt>
  </dgm:ptLst>
  <dgm:cxnLst>
    <dgm:cxn modelId="{2589A8DA-96EF-4A90-9632-CEA8BD6F5570}" srcId="{1DFF304C-313F-4439-B542-DCE3B9AB1A17}" destId="{218679D3-E66C-4C15-AF2C-2D69DA1DA12A}" srcOrd="1" destOrd="0" parTransId="{914034DD-37CB-4204-8615-56315A82ECA8}" sibTransId="{80C6938A-B812-4B63-8D66-E68E9006BC7F}"/>
    <dgm:cxn modelId="{E261FF5A-D11D-4A49-B28B-B6F443626E8D}" srcId="{1DFF304C-313F-4439-B542-DCE3B9AB1A17}" destId="{A45B368D-9E69-4161-8DAF-F365497D2858}" srcOrd="2" destOrd="0" parTransId="{DCC7AC9C-ACDD-4263-9FBB-486AA0609A1C}" sibTransId="{05E0B880-1C24-418E-AC2F-848E128A399A}"/>
    <dgm:cxn modelId="{8247A7C4-AFF2-4980-9121-CA431197D8F4}" type="presOf" srcId="{1DFF304C-313F-4439-B542-DCE3B9AB1A17}" destId="{1DD47927-9166-4F94-A75E-92DE315A3A08}" srcOrd="0" destOrd="0" presId="urn:microsoft.com/office/officeart/2005/8/layout/cycle6"/>
    <dgm:cxn modelId="{3DD55578-1C97-4C22-8ABB-72EC8BC75FB7}" type="presOf" srcId="{7BAB0DD6-CC72-4219-9D81-95FCD6662513}" destId="{6B35314D-6915-444B-A9D4-E9F53C7FD06B}" srcOrd="0" destOrd="0" presId="urn:microsoft.com/office/officeart/2005/8/layout/cycle6"/>
    <dgm:cxn modelId="{3F969AE1-73DA-4405-B2E3-1A7F2CD10AA3}" type="presOf" srcId="{9F89CAEA-543B-4023-B273-07B6945AF748}" destId="{7F6FD3C4-9C6D-45A8-931C-D4976908F31C}" srcOrd="0" destOrd="0" presId="urn:microsoft.com/office/officeart/2005/8/layout/cycle6"/>
    <dgm:cxn modelId="{2733BF9F-E3BE-4DAB-A873-C9A0C99E7D3F}" type="presOf" srcId="{71B2E13D-56D0-48AB-AC5C-0C4C0F34C982}" destId="{3BAFAD64-6DC6-4279-986F-2DA6D168510B}" srcOrd="0" destOrd="0" presId="urn:microsoft.com/office/officeart/2005/8/layout/cycle6"/>
    <dgm:cxn modelId="{64FB4C8D-4D2B-447F-9440-8A240AF771B9}" srcId="{1DFF304C-313F-4439-B542-DCE3B9AB1A17}" destId="{71B2E13D-56D0-48AB-AC5C-0C4C0F34C982}" srcOrd="4" destOrd="0" parTransId="{98B9C0E9-18EF-4682-9F16-24B8F53C7595}" sibTransId="{8F3468BD-5133-4A28-A921-79EC4F58994D}"/>
    <dgm:cxn modelId="{7DD721E3-F640-43F1-877A-854A4484B895}" srcId="{1DFF304C-313F-4439-B542-DCE3B9AB1A17}" destId="{8BCDDBC6-2E15-42B3-92B0-5BD8CF0431BE}" srcOrd="0" destOrd="0" parTransId="{6FA95254-7154-417E-8EEE-A6081D9D1335}" sibTransId="{7BAB0DD6-CC72-4219-9D81-95FCD6662513}"/>
    <dgm:cxn modelId="{02350056-E400-49E4-A292-2FA625CFEA20}" type="presOf" srcId="{A45B368D-9E69-4161-8DAF-F365497D2858}" destId="{A34D27E1-8D3A-44DC-87C1-695718916AA1}" srcOrd="0" destOrd="0" presId="urn:microsoft.com/office/officeart/2005/8/layout/cycle6"/>
    <dgm:cxn modelId="{7572B6DF-EB41-4945-AB83-B90F06262A10}" type="presOf" srcId="{218679D3-E66C-4C15-AF2C-2D69DA1DA12A}" destId="{1A18D435-4BBD-4B86-B7E5-81BDD8A28BB4}" srcOrd="0" destOrd="0" presId="urn:microsoft.com/office/officeart/2005/8/layout/cycle6"/>
    <dgm:cxn modelId="{DA8C7518-2BE3-4095-8725-681BB83F574A}" type="presOf" srcId="{6C0F33A0-E94B-43A9-B3DD-F80668D78D16}" destId="{9568DAA1-886F-46F5-9CDD-491AA0A536E6}" srcOrd="0" destOrd="0" presId="urn:microsoft.com/office/officeart/2005/8/layout/cycle6"/>
    <dgm:cxn modelId="{55701E92-EE6E-45BD-9B61-26EB75EDD17E}" srcId="{1DFF304C-313F-4439-B542-DCE3B9AB1A17}" destId="{9F89CAEA-543B-4023-B273-07B6945AF748}" srcOrd="3" destOrd="0" parTransId="{5ED63C0F-5524-4A91-9826-5D557E40B0A5}" sibTransId="{6C0F33A0-E94B-43A9-B3DD-F80668D78D16}"/>
    <dgm:cxn modelId="{D614B831-EBC4-4784-A283-B3F9F702D305}" type="presOf" srcId="{05E0B880-1C24-418E-AC2F-848E128A399A}" destId="{E87EB849-178F-4A7E-8812-D0920BD97400}" srcOrd="0" destOrd="0" presId="urn:microsoft.com/office/officeart/2005/8/layout/cycle6"/>
    <dgm:cxn modelId="{A3D4C7C1-2C5B-4B3E-A987-9C1511C1747C}" type="presOf" srcId="{8F3468BD-5133-4A28-A921-79EC4F58994D}" destId="{A3D886AA-03EB-43F3-B658-46014284E3DD}" srcOrd="0" destOrd="0" presId="urn:microsoft.com/office/officeart/2005/8/layout/cycle6"/>
    <dgm:cxn modelId="{75BCF1B6-38CF-4593-A6B4-62C2E72DFA38}" type="presOf" srcId="{8BCDDBC6-2E15-42B3-92B0-5BD8CF0431BE}" destId="{BDA84202-305C-45D8-B1C8-EB42179ADBE6}" srcOrd="0" destOrd="0" presId="urn:microsoft.com/office/officeart/2005/8/layout/cycle6"/>
    <dgm:cxn modelId="{A60DDC1C-E339-4156-AEF7-8375B948574C}" type="presOf" srcId="{80C6938A-B812-4B63-8D66-E68E9006BC7F}" destId="{EE6857A4-C001-4CEF-BAE2-00B3FA0E7404}" srcOrd="0" destOrd="0" presId="urn:microsoft.com/office/officeart/2005/8/layout/cycle6"/>
    <dgm:cxn modelId="{ACF3B0C7-D49D-4D08-AD93-C1E92BD3CEFB}" type="presParOf" srcId="{1DD47927-9166-4F94-A75E-92DE315A3A08}" destId="{BDA84202-305C-45D8-B1C8-EB42179ADBE6}" srcOrd="0" destOrd="0" presId="urn:microsoft.com/office/officeart/2005/8/layout/cycle6"/>
    <dgm:cxn modelId="{33361DC2-49C0-41A7-AB01-29706369728E}" type="presParOf" srcId="{1DD47927-9166-4F94-A75E-92DE315A3A08}" destId="{71687ADF-96D3-4DFC-A942-816E220271F7}" srcOrd="1" destOrd="0" presId="urn:microsoft.com/office/officeart/2005/8/layout/cycle6"/>
    <dgm:cxn modelId="{DDD95E4E-5B9B-4EE7-B958-841506B73199}" type="presParOf" srcId="{1DD47927-9166-4F94-A75E-92DE315A3A08}" destId="{6B35314D-6915-444B-A9D4-E9F53C7FD06B}" srcOrd="2" destOrd="0" presId="urn:microsoft.com/office/officeart/2005/8/layout/cycle6"/>
    <dgm:cxn modelId="{2C92EC0F-218C-4F19-AA8D-487B0D4C94CD}" type="presParOf" srcId="{1DD47927-9166-4F94-A75E-92DE315A3A08}" destId="{1A18D435-4BBD-4B86-B7E5-81BDD8A28BB4}" srcOrd="3" destOrd="0" presId="urn:microsoft.com/office/officeart/2005/8/layout/cycle6"/>
    <dgm:cxn modelId="{B86AD935-088C-473F-B6BC-1DC5E1ED9663}" type="presParOf" srcId="{1DD47927-9166-4F94-A75E-92DE315A3A08}" destId="{35F50A9F-C56D-4ACA-BE7E-8E34F668C369}" srcOrd="4" destOrd="0" presId="urn:microsoft.com/office/officeart/2005/8/layout/cycle6"/>
    <dgm:cxn modelId="{BA736699-224B-48FE-A221-4E726B15387F}" type="presParOf" srcId="{1DD47927-9166-4F94-A75E-92DE315A3A08}" destId="{EE6857A4-C001-4CEF-BAE2-00B3FA0E7404}" srcOrd="5" destOrd="0" presId="urn:microsoft.com/office/officeart/2005/8/layout/cycle6"/>
    <dgm:cxn modelId="{95AD6371-FE28-4C35-9BFF-DBB09FA46887}" type="presParOf" srcId="{1DD47927-9166-4F94-A75E-92DE315A3A08}" destId="{A34D27E1-8D3A-44DC-87C1-695718916AA1}" srcOrd="6" destOrd="0" presId="urn:microsoft.com/office/officeart/2005/8/layout/cycle6"/>
    <dgm:cxn modelId="{6B6C0F4A-5AB8-4613-8D8E-D3BECB069ADB}" type="presParOf" srcId="{1DD47927-9166-4F94-A75E-92DE315A3A08}" destId="{FF840B13-907B-4874-B94F-3D1438BC5E34}" srcOrd="7" destOrd="0" presId="urn:microsoft.com/office/officeart/2005/8/layout/cycle6"/>
    <dgm:cxn modelId="{63F106FB-5658-484D-94A3-C195BD734434}" type="presParOf" srcId="{1DD47927-9166-4F94-A75E-92DE315A3A08}" destId="{E87EB849-178F-4A7E-8812-D0920BD97400}" srcOrd="8" destOrd="0" presId="urn:microsoft.com/office/officeart/2005/8/layout/cycle6"/>
    <dgm:cxn modelId="{24E076FA-855B-4F7A-B4E3-A67AA3DBE401}" type="presParOf" srcId="{1DD47927-9166-4F94-A75E-92DE315A3A08}" destId="{7F6FD3C4-9C6D-45A8-931C-D4976908F31C}" srcOrd="9" destOrd="0" presId="urn:microsoft.com/office/officeart/2005/8/layout/cycle6"/>
    <dgm:cxn modelId="{484499F6-8869-4916-92C5-A034A9C549B8}" type="presParOf" srcId="{1DD47927-9166-4F94-A75E-92DE315A3A08}" destId="{A00FB645-7372-424E-B79B-ABE2378E134B}" srcOrd="10" destOrd="0" presId="urn:microsoft.com/office/officeart/2005/8/layout/cycle6"/>
    <dgm:cxn modelId="{30169C57-4739-49C0-80B8-D0BF6C6945FF}" type="presParOf" srcId="{1DD47927-9166-4F94-A75E-92DE315A3A08}" destId="{9568DAA1-886F-46F5-9CDD-491AA0A536E6}" srcOrd="11" destOrd="0" presId="urn:microsoft.com/office/officeart/2005/8/layout/cycle6"/>
    <dgm:cxn modelId="{B0F3943E-FA86-4681-B9F2-EC7E64B79EF5}" type="presParOf" srcId="{1DD47927-9166-4F94-A75E-92DE315A3A08}" destId="{3BAFAD64-6DC6-4279-986F-2DA6D168510B}" srcOrd="12" destOrd="0" presId="urn:microsoft.com/office/officeart/2005/8/layout/cycle6"/>
    <dgm:cxn modelId="{54C8D630-4869-420B-BB7F-8E85D0C0F241}" type="presParOf" srcId="{1DD47927-9166-4F94-A75E-92DE315A3A08}" destId="{E7FEB811-CA1A-4955-94F1-A6C082C60A56}" srcOrd="13" destOrd="0" presId="urn:microsoft.com/office/officeart/2005/8/layout/cycle6"/>
    <dgm:cxn modelId="{2B7ABBA1-73F1-493A-BCDB-09B7FCA2C953}" type="presParOf" srcId="{1DD47927-9166-4F94-A75E-92DE315A3A08}" destId="{A3D886AA-03EB-43F3-B658-46014284E3D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28820E-32C1-455A-94F1-5FEB883BFE8F}" type="doc">
      <dgm:prSet loTypeId="urn:microsoft.com/office/officeart/2005/8/layout/hProcess9" loCatId="process" qsTypeId="urn:microsoft.com/office/officeart/2005/8/quickstyle/simple5" qsCatId="simple" csTypeId="urn:microsoft.com/office/officeart/2005/8/colors/colorful2" csCatId="colorful" phldr="1"/>
      <dgm:spPr/>
    </dgm:pt>
    <dgm:pt modelId="{4F1ED897-9D45-445B-B535-A21D2CBD6233}">
      <dgm:prSet custT="1"/>
      <dgm:spPr/>
      <dgm:t>
        <a:bodyPr/>
        <a:lstStyle/>
        <a:p>
          <a:r>
            <a:rPr lang="ar-EG" sz="2800" b="1" dirty="0" smtClean="0">
              <a:cs typeface="+mj-cs"/>
            </a:rPr>
            <a:t>المنتَج </a:t>
          </a:r>
        </a:p>
        <a:p>
          <a:r>
            <a:rPr lang="en-US" sz="2800" b="1" dirty="0" smtClean="0">
              <a:cs typeface="+mj-cs"/>
            </a:rPr>
            <a:t>product</a:t>
          </a:r>
          <a:endParaRPr lang="en-US" sz="2800" b="1" dirty="0">
            <a:cs typeface="+mj-cs"/>
          </a:endParaRPr>
        </a:p>
      </dgm:t>
    </dgm:pt>
    <dgm:pt modelId="{F756C532-BF0D-4FE2-A0CD-2CE2EB3EE005}" type="parTrans" cxnId="{F6ED9898-4D5B-4A63-AC08-B12D838920E0}">
      <dgm:prSet/>
      <dgm:spPr/>
      <dgm:t>
        <a:bodyPr/>
        <a:lstStyle/>
        <a:p>
          <a:endParaRPr lang="en-US" sz="2800" b="1">
            <a:cs typeface="+mj-cs"/>
          </a:endParaRPr>
        </a:p>
      </dgm:t>
    </dgm:pt>
    <dgm:pt modelId="{60BAB87C-C660-4656-9B3A-EA19B036C042}" type="sibTrans" cxnId="{F6ED9898-4D5B-4A63-AC08-B12D838920E0}">
      <dgm:prSet/>
      <dgm:spPr/>
      <dgm:t>
        <a:bodyPr/>
        <a:lstStyle/>
        <a:p>
          <a:endParaRPr lang="en-US" sz="2800" b="1">
            <a:cs typeface="+mj-cs"/>
          </a:endParaRPr>
        </a:p>
      </dgm:t>
    </dgm:pt>
    <dgm:pt modelId="{77C7770D-4832-481D-A455-047682530511}">
      <dgm:prSet custT="1"/>
      <dgm:spPr/>
      <dgm:t>
        <a:bodyPr/>
        <a:lstStyle/>
        <a:p>
          <a:r>
            <a:rPr lang="ar-EG" sz="2800" b="1" dirty="0" smtClean="0">
              <a:cs typeface="+mj-cs"/>
            </a:rPr>
            <a:t>الجمهور</a:t>
          </a:r>
        </a:p>
        <a:p>
          <a:r>
            <a:rPr lang="ar-EG" sz="2800" b="1" dirty="0" smtClean="0">
              <a:cs typeface="+mj-cs"/>
            </a:rPr>
            <a:t> </a:t>
          </a:r>
          <a:r>
            <a:rPr lang="en-US" sz="2800" b="1" dirty="0" smtClean="0">
              <a:cs typeface="+mj-cs"/>
            </a:rPr>
            <a:t>public</a:t>
          </a:r>
          <a:endParaRPr lang="en-US" sz="2800" b="1" dirty="0">
            <a:cs typeface="+mj-cs"/>
          </a:endParaRPr>
        </a:p>
      </dgm:t>
    </dgm:pt>
    <dgm:pt modelId="{6AB7D9DA-B660-4450-A709-A7A93BB7C7ED}" type="parTrans" cxnId="{C50A143B-45AE-47F7-A85B-79A2934DD8BF}">
      <dgm:prSet/>
      <dgm:spPr/>
      <dgm:t>
        <a:bodyPr/>
        <a:lstStyle/>
        <a:p>
          <a:endParaRPr lang="en-US" sz="2800" b="1">
            <a:cs typeface="+mj-cs"/>
          </a:endParaRPr>
        </a:p>
      </dgm:t>
    </dgm:pt>
    <dgm:pt modelId="{43F5267F-A885-40DC-9776-E0FC9E4DDB5B}" type="sibTrans" cxnId="{C50A143B-45AE-47F7-A85B-79A2934DD8BF}">
      <dgm:prSet/>
      <dgm:spPr/>
      <dgm:t>
        <a:bodyPr/>
        <a:lstStyle/>
        <a:p>
          <a:endParaRPr lang="en-US" sz="2800" b="1">
            <a:cs typeface="+mj-cs"/>
          </a:endParaRPr>
        </a:p>
      </dgm:t>
    </dgm:pt>
    <dgm:pt modelId="{14746A20-336C-4171-8A73-E299020E4320}">
      <dgm:prSet custT="1"/>
      <dgm:spPr/>
      <dgm:t>
        <a:bodyPr/>
        <a:lstStyle/>
        <a:p>
          <a:r>
            <a:rPr lang="ar-EG" sz="2800" b="1" dirty="0" smtClean="0">
              <a:cs typeface="+mj-cs"/>
            </a:rPr>
            <a:t>الترويج</a:t>
          </a:r>
        </a:p>
        <a:p>
          <a:r>
            <a:rPr lang="ar-EG" sz="2800" b="1" dirty="0" smtClean="0">
              <a:cs typeface="+mj-cs"/>
            </a:rPr>
            <a:t> </a:t>
          </a:r>
          <a:r>
            <a:rPr lang="en-US" sz="2800" b="1" dirty="0" smtClean="0">
              <a:cs typeface="+mj-cs"/>
            </a:rPr>
            <a:t>promotion</a:t>
          </a:r>
          <a:endParaRPr lang="en-US" sz="2800" b="1" dirty="0">
            <a:cs typeface="+mj-cs"/>
          </a:endParaRPr>
        </a:p>
      </dgm:t>
    </dgm:pt>
    <dgm:pt modelId="{30AE2271-73BF-40B7-9961-E31A7AD8ED34}" type="parTrans" cxnId="{088A8D86-E3A3-478E-8CC8-A77AB0923AF7}">
      <dgm:prSet/>
      <dgm:spPr/>
      <dgm:t>
        <a:bodyPr/>
        <a:lstStyle/>
        <a:p>
          <a:endParaRPr lang="en-US" sz="2800" b="1">
            <a:cs typeface="+mj-cs"/>
          </a:endParaRPr>
        </a:p>
      </dgm:t>
    </dgm:pt>
    <dgm:pt modelId="{FC3EEECB-EB1C-4397-B37A-4821675DDCAB}" type="sibTrans" cxnId="{088A8D86-E3A3-478E-8CC8-A77AB0923AF7}">
      <dgm:prSet/>
      <dgm:spPr/>
      <dgm:t>
        <a:bodyPr/>
        <a:lstStyle/>
        <a:p>
          <a:endParaRPr lang="en-US" sz="2800" b="1">
            <a:cs typeface="+mj-cs"/>
          </a:endParaRPr>
        </a:p>
      </dgm:t>
    </dgm:pt>
    <dgm:pt modelId="{B454A3B8-9867-4B63-BA40-CDC7F52D4A9A}" type="pres">
      <dgm:prSet presAssocID="{2628820E-32C1-455A-94F1-5FEB883BFE8F}" presName="CompostProcess" presStyleCnt="0">
        <dgm:presLayoutVars>
          <dgm:dir/>
          <dgm:resizeHandles val="exact"/>
        </dgm:presLayoutVars>
      </dgm:prSet>
      <dgm:spPr/>
    </dgm:pt>
    <dgm:pt modelId="{40411FE8-292B-4B85-A0DE-4FE606B4F5BA}" type="pres">
      <dgm:prSet presAssocID="{2628820E-32C1-455A-94F1-5FEB883BFE8F}" presName="arrow" presStyleLbl="bgShp" presStyleIdx="0" presStyleCnt="1"/>
      <dgm:spPr/>
    </dgm:pt>
    <dgm:pt modelId="{5EC2474F-DCC2-45A5-A306-1C9C06FF70CA}" type="pres">
      <dgm:prSet presAssocID="{2628820E-32C1-455A-94F1-5FEB883BFE8F}" presName="linearProcess" presStyleCnt="0"/>
      <dgm:spPr/>
    </dgm:pt>
    <dgm:pt modelId="{466A3CA5-31D8-4206-9E91-BBD47DC00483}" type="pres">
      <dgm:prSet presAssocID="{4F1ED897-9D45-445B-B535-A21D2CBD6233}" presName="textNode" presStyleLbl="node1" presStyleIdx="0" presStyleCnt="3">
        <dgm:presLayoutVars>
          <dgm:bulletEnabled val="1"/>
        </dgm:presLayoutVars>
      </dgm:prSet>
      <dgm:spPr/>
      <dgm:t>
        <a:bodyPr/>
        <a:lstStyle/>
        <a:p>
          <a:endParaRPr lang="en-US"/>
        </a:p>
      </dgm:t>
    </dgm:pt>
    <dgm:pt modelId="{54BCE7EC-E0D5-464B-9833-8A8DF410DE41}" type="pres">
      <dgm:prSet presAssocID="{60BAB87C-C660-4656-9B3A-EA19B036C042}" presName="sibTrans" presStyleCnt="0"/>
      <dgm:spPr/>
    </dgm:pt>
    <dgm:pt modelId="{0892F801-87B9-40AD-BD5C-9E8F03428EA3}" type="pres">
      <dgm:prSet presAssocID="{77C7770D-4832-481D-A455-047682530511}" presName="textNode" presStyleLbl="node1" presStyleIdx="1" presStyleCnt="3">
        <dgm:presLayoutVars>
          <dgm:bulletEnabled val="1"/>
        </dgm:presLayoutVars>
      </dgm:prSet>
      <dgm:spPr/>
    </dgm:pt>
    <dgm:pt modelId="{CDFD4345-B680-4927-8257-1D00E3F0DC23}" type="pres">
      <dgm:prSet presAssocID="{43F5267F-A885-40DC-9776-E0FC9E4DDB5B}" presName="sibTrans" presStyleCnt="0"/>
      <dgm:spPr/>
    </dgm:pt>
    <dgm:pt modelId="{39FA10BA-B124-4DAC-A0BD-0FE285B731F1}" type="pres">
      <dgm:prSet presAssocID="{14746A20-336C-4171-8A73-E299020E4320}" presName="textNode" presStyleLbl="node1" presStyleIdx="2" presStyleCnt="3">
        <dgm:presLayoutVars>
          <dgm:bulletEnabled val="1"/>
        </dgm:presLayoutVars>
      </dgm:prSet>
      <dgm:spPr/>
    </dgm:pt>
  </dgm:ptLst>
  <dgm:cxnLst>
    <dgm:cxn modelId="{F6ED9898-4D5B-4A63-AC08-B12D838920E0}" srcId="{2628820E-32C1-455A-94F1-5FEB883BFE8F}" destId="{4F1ED897-9D45-445B-B535-A21D2CBD6233}" srcOrd="0" destOrd="0" parTransId="{F756C532-BF0D-4FE2-A0CD-2CE2EB3EE005}" sibTransId="{60BAB87C-C660-4656-9B3A-EA19B036C042}"/>
    <dgm:cxn modelId="{A12EBDE5-B430-476E-AEEF-C4442668C354}" type="presOf" srcId="{4F1ED897-9D45-445B-B535-A21D2CBD6233}" destId="{466A3CA5-31D8-4206-9E91-BBD47DC00483}" srcOrd="0" destOrd="0" presId="urn:microsoft.com/office/officeart/2005/8/layout/hProcess9"/>
    <dgm:cxn modelId="{F727AE03-74DB-4407-B79E-CE92903F1FEA}" type="presOf" srcId="{77C7770D-4832-481D-A455-047682530511}" destId="{0892F801-87B9-40AD-BD5C-9E8F03428EA3}" srcOrd="0" destOrd="0" presId="urn:microsoft.com/office/officeart/2005/8/layout/hProcess9"/>
    <dgm:cxn modelId="{C50A143B-45AE-47F7-A85B-79A2934DD8BF}" srcId="{2628820E-32C1-455A-94F1-5FEB883BFE8F}" destId="{77C7770D-4832-481D-A455-047682530511}" srcOrd="1" destOrd="0" parTransId="{6AB7D9DA-B660-4450-A709-A7A93BB7C7ED}" sibTransId="{43F5267F-A885-40DC-9776-E0FC9E4DDB5B}"/>
    <dgm:cxn modelId="{35CFC9A9-5B12-412E-A369-4C925576D706}" type="presOf" srcId="{14746A20-336C-4171-8A73-E299020E4320}" destId="{39FA10BA-B124-4DAC-A0BD-0FE285B731F1}" srcOrd="0" destOrd="0" presId="urn:microsoft.com/office/officeart/2005/8/layout/hProcess9"/>
    <dgm:cxn modelId="{560EA206-5A1C-47B9-8E10-51F02B06F1C6}" type="presOf" srcId="{2628820E-32C1-455A-94F1-5FEB883BFE8F}" destId="{B454A3B8-9867-4B63-BA40-CDC7F52D4A9A}" srcOrd="0" destOrd="0" presId="urn:microsoft.com/office/officeart/2005/8/layout/hProcess9"/>
    <dgm:cxn modelId="{088A8D86-E3A3-478E-8CC8-A77AB0923AF7}" srcId="{2628820E-32C1-455A-94F1-5FEB883BFE8F}" destId="{14746A20-336C-4171-8A73-E299020E4320}" srcOrd="2" destOrd="0" parTransId="{30AE2271-73BF-40B7-9961-E31A7AD8ED34}" sibTransId="{FC3EEECB-EB1C-4397-B37A-4821675DDCAB}"/>
    <dgm:cxn modelId="{8AEE7414-E001-408F-B1C5-2DF0B6F83BE9}" type="presParOf" srcId="{B454A3B8-9867-4B63-BA40-CDC7F52D4A9A}" destId="{40411FE8-292B-4B85-A0DE-4FE606B4F5BA}" srcOrd="0" destOrd="0" presId="urn:microsoft.com/office/officeart/2005/8/layout/hProcess9"/>
    <dgm:cxn modelId="{CBA4222A-0561-4FCF-8ADE-ED1258B83953}" type="presParOf" srcId="{B454A3B8-9867-4B63-BA40-CDC7F52D4A9A}" destId="{5EC2474F-DCC2-45A5-A306-1C9C06FF70CA}" srcOrd="1" destOrd="0" presId="urn:microsoft.com/office/officeart/2005/8/layout/hProcess9"/>
    <dgm:cxn modelId="{D17C2972-2AA7-43DA-AE1B-F75B3C2FBDE1}" type="presParOf" srcId="{5EC2474F-DCC2-45A5-A306-1C9C06FF70CA}" destId="{466A3CA5-31D8-4206-9E91-BBD47DC00483}" srcOrd="0" destOrd="0" presId="urn:microsoft.com/office/officeart/2005/8/layout/hProcess9"/>
    <dgm:cxn modelId="{93BD185D-DE82-4C49-9F2D-2D5159526D0E}" type="presParOf" srcId="{5EC2474F-DCC2-45A5-A306-1C9C06FF70CA}" destId="{54BCE7EC-E0D5-464B-9833-8A8DF410DE41}" srcOrd="1" destOrd="0" presId="urn:microsoft.com/office/officeart/2005/8/layout/hProcess9"/>
    <dgm:cxn modelId="{869BD7D1-6456-4FD3-B6C5-F575DCF380C6}" type="presParOf" srcId="{5EC2474F-DCC2-45A5-A306-1C9C06FF70CA}" destId="{0892F801-87B9-40AD-BD5C-9E8F03428EA3}" srcOrd="2" destOrd="0" presId="urn:microsoft.com/office/officeart/2005/8/layout/hProcess9"/>
    <dgm:cxn modelId="{FC71B237-D781-4871-A301-2E0310985E3F}" type="presParOf" srcId="{5EC2474F-DCC2-45A5-A306-1C9C06FF70CA}" destId="{CDFD4345-B680-4927-8257-1D00E3F0DC23}" srcOrd="3" destOrd="0" presId="urn:microsoft.com/office/officeart/2005/8/layout/hProcess9"/>
    <dgm:cxn modelId="{6761EF83-C789-46C9-8175-2B6E2B145F64}" type="presParOf" srcId="{5EC2474F-DCC2-45A5-A306-1C9C06FF70CA}" destId="{39FA10BA-B124-4DAC-A0BD-0FE285B731F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7D4833-9B61-4D1F-851E-0E925BB9E0AA}"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54CB57F4-7BD5-4A72-B8EE-D4DF26FB7ABE}">
      <dgm:prSet custT="1"/>
      <dgm:spPr/>
      <dgm:t>
        <a:bodyPr/>
        <a:lstStyle/>
        <a:p>
          <a:pPr algn="ctr" rtl="1"/>
          <a:r>
            <a:rPr lang="ar-EG" sz="2800" b="1" dirty="0" smtClean="0">
              <a:cs typeface="+mj-cs"/>
            </a:rPr>
            <a:t>تعرف جيداً على السوق</a:t>
          </a:r>
          <a:endParaRPr lang="en-US" sz="2800" b="1" dirty="0">
            <a:cs typeface="+mj-cs"/>
          </a:endParaRPr>
        </a:p>
      </dgm:t>
    </dgm:pt>
    <dgm:pt modelId="{1636B660-B531-41D8-B9AF-EE4E9C569071}" type="parTrans" cxnId="{A52F0F3B-E326-4640-BC40-6D7C91E2FD1F}">
      <dgm:prSet/>
      <dgm:spPr/>
      <dgm:t>
        <a:bodyPr/>
        <a:lstStyle/>
        <a:p>
          <a:pPr algn="ctr" rtl="1"/>
          <a:endParaRPr lang="en-US" sz="2800" b="1">
            <a:cs typeface="+mj-cs"/>
          </a:endParaRPr>
        </a:p>
      </dgm:t>
    </dgm:pt>
    <dgm:pt modelId="{E56A8F27-43A7-49F2-B4A4-92A89F107769}" type="sibTrans" cxnId="{A52F0F3B-E326-4640-BC40-6D7C91E2FD1F}">
      <dgm:prSet/>
      <dgm:spPr/>
      <dgm:t>
        <a:bodyPr/>
        <a:lstStyle/>
        <a:p>
          <a:pPr algn="ctr" rtl="1"/>
          <a:endParaRPr lang="en-US" sz="2800" b="1">
            <a:cs typeface="+mj-cs"/>
          </a:endParaRPr>
        </a:p>
      </dgm:t>
    </dgm:pt>
    <dgm:pt modelId="{6EB72A1D-46A1-41BB-989D-B678E69D7F46}">
      <dgm:prSet custT="1"/>
      <dgm:spPr/>
      <dgm:t>
        <a:bodyPr/>
        <a:lstStyle/>
        <a:p>
          <a:pPr algn="ctr" rtl="1"/>
          <a:r>
            <a:rPr lang="ar-EG" sz="2800" b="1" smtClean="0">
              <a:cs typeface="+mj-cs"/>
            </a:rPr>
            <a:t>يجب أن يكون لديك فكرة عامة ودقيقة عن سعر المنتَج</a:t>
          </a:r>
          <a:endParaRPr lang="en-US" sz="2800" b="1">
            <a:cs typeface="+mj-cs"/>
          </a:endParaRPr>
        </a:p>
      </dgm:t>
    </dgm:pt>
    <dgm:pt modelId="{F72FD855-B5D4-4851-BE5C-394B86773340}" type="parTrans" cxnId="{77D677F6-6326-40D1-8CCA-4E8B532F68FE}">
      <dgm:prSet/>
      <dgm:spPr/>
      <dgm:t>
        <a:bodyPr/>
        <a:lstStyle/>
        <a:p>
          <a:pPr algn="ctr" rtl="1"/>
          <a:endParaRPr lang="en-US" sz="2800" b="1">
            <a:cs typeface="+mj-cs"/>
          </a:endParaRPr>
        </a:p>
      </dgm:t>
    </dgm:pt>
    <dgm:pt modelId="{F0E59A79-A45E-4562-A971-94635B5A8519}" type="sibTrans" cxnId="{77D677F6-6326-40D1-8CCA-4E8B532F68FE}">
      <dgm:prSet/>
      <dgm:spPr/>
      <dgm:t>
        <a:bodyPr/>
        <a:lstStyle/>
        <a:p>
          <a:pPr algn="ctr" rtl="1"/>
          <a:endParaRPr lang="en-US" sz="2800" b="1">
            <a:cs typeface="+mj-cs"/>
          </a:endParaRPr>
        </a:p>
      </dgm:t>
    </dgm:pt>
    <dgm:pt modelId="{31A9D4A5-B417-4804-9669-BFD2435E5060}">
      <dgm:prSet custT="1"/>
      <dgm:spPr/>
      <dgm:t>
        <a:bodyPr/>
        <a:lstStyle/>
        <a:p>
          <a:pPr algn="ctr" rtl="1"/>
          <a:r>
            <a:rPr lang="ar-EG" sz="2800" b="1" smtClean="0">
              <a:cs typeface="+mj-cs"/>
            </a:rPr>
            <a:t>حدد هدفك </a:t>
          </a:r>
          <a:endParaRPr lang="en-US" sz="2800" b="1">
            <a:cs typeface="+mj-cs"/>
          </a:endParaRPr>
        </a:p>
      </dgm:t>
    </dgm:pt>
    <dgm:pt modelId="{54D53A44-04DE-4BA3-B9E0-83A764202305}" type="parTrans" cxnId="{6311F1DC-C32E-4C72-B84D-DE13DBA901CD}">
      <dgm:prSet/>
      <dgm:spPr/>
      <dgm:t>
        <a:bodyPr/>
        <a:lstStyle/>
        <a:p>
          <a:pPr algn="ctr" rtl="1"/>
          <a:endParaRPr lang="en-US" sz="2800" b="1">
            <a:cs typeface="+mj-cs"/>
          </a:endParaRPr>
        </a:p>
      </dgm:t>
    </dgm:pt>
    <dgm:pt modelId="{DE8C913C-75A7-4099-A7CC-944C160335C0}" type="sibTrans" cxnId="{6311F1DC-C32E-4C72-B84D-DE13DBA901CD}">
      <dgm:prSet/>
      <dgm:spPr/>
      <dgm:t>
        <a:bodyPr/>
        <a:lstStyle/>
        <a:p>
          <a:pPr algn="ctr" rtl="1"/>
          <a:endParaRPr lang="en-US" sz="2800" b="1">
            <a:cs typeface="+mj-cs"/>
          </a:endParaRPr>
        </a:p>
      </dgm:t>
    </dgm:pt>
    <dgm:pt modelId="{60E77196-F401-45EC-8D98-97E947D43A52}">
      <dgm:prSet custT="1"/>
      <dgm:spPr/>
      <dgm:t>
        <a:bodyPr/>
        <a:lstStyle/>
        <a:p>
          <a:pPr algn="ctr" rtl="1"/>
          <a:r>
            <a:rPr lang="ar-EG" sz="2800" b="1" smtClean="0">
              <a:cs typeface="+mj-cs"/>
            </a:rPr>
            <a:t>اختر قنواتك البيعية (التي ستبيع عن طريقها)</a:t>
          </a:r>
          <a:endParaRPr lang="en-US" sz="2800" b="1">
            <a:cs typeface="+mj-cs"/>
          </a:endParaRPr>
        </a:p>
      </dgm:t>
    </dgm:pt>
    <dgm:pt modelId="{0EAF9733-9247-4BBF-86E3-01A13803E6F8}" type="parTrans" cxnId="{B2710FB9-EC36-4E5B-85F1-F11968E194F8}">
      <dgm:prSet/>
      <dgm:spPr/>
      <dgm:t>
        <a:bodyPr/>
        <a:lstStyle/>
        <a:p>
          <a:pPr algn="ctr" rtl="1"/>
          <a:endParaRPr lang="en-US" sz="2800" b="1">
            <a:cs typeface="+mj-cs"/>
          </a:endParaRPr>
        </a:p>
      </dgm:t>
    </dgm:pt>
    <dgm:pt modelId="{ACCF1FC0-E78A-4F7D-8D72-C10AA56863B1}" type="sibTrans" cxnId="{B2710FB9-EC36-4E5B-85F1-F11968E194F8}">
      <dgm:prSet/>
      <dgm:spPr/>
      <dgm:t>
        <a:bodyPr/>
        <a:lstStyle/>
        <a:p>
          <a:pPr algn="ctr" rtl="1"/>
          <a:endParaRPr lang="en-US" sz="2800" b="1">
            <a:cs typeface="+mj-cs"/>
          </a:endParaRPr>
        </a:p>
      </dgm:t>
    </dgm:pt>
    <dgm:pt modelId="{82C92814-DCD8-46C2-BBEE-197197EACF6C}">
      <dgm:prSet custT="1"/>
      <dgm:spPr/>
      <dgm:t>
        <a:bodyPr/>
        <a:lstStyle/>
        <a:p>
          <a:pPr algn="ctr" rtl="1"/>
          <a:r>
            <a:rPr lang="ar-EG" sz="2800" b="1" smtClean="0">
              <a:cs typeface="+mj-cs"/>
            </a:rPr>
            <a:t>حلل النتائج التي تحصل عليها</a:t>
          </a:r>
          <a:endParaRPr lang="en-US" sz="2800" b="1">
            <a:cs typeface="+mj-cs"/>
          </a:endParaRPr>
        </a:p>
      </dgm:t>
    </dgm:pt>
    <dgm:pt modelId="{4F0C2953-3472-4575-B79B-13EC2ADE7D68}" type="parTrans" cxnId="{F16DDA64-BAC1-4957-81D5-4D86C5B60041}">
      <dgm:prSet/>
      <dgm:spPr/>
      <dgm:t>
        <a:bodyPr/>
        <a:lstStyle/>
        <a:p>
          <a:pPr algn="ctr" rtl="1"/>
          <a:endParaRPr lang="en-US" sz="2800" b="1">
            <a:cs typeface="+mj-cs"/>
          </a:endParaRPr>
        </a:p>
      </dgm:t>
    </dgm:pt>
    <dgm:pt modelId="{8B340848-8654-453F-B1D8-E7A260D66743}" type="sibTrans" cxnId="{F16DDA64-BAC1-4957-81D5-4D86C5B60041}">
      <dgm:prSet/>
      <dgm:spPr/>
      <dgm:t>
        <a:bodyPr/>
        <a:lstStyle/>
        <a:p>
          <a:pPr algn="ctr" rtl="1"/>
          <a:endParaRPr lang="en-US" sz="2800" b="1">
            <a:cs typeface="+mj-cs"/>
          </a:endParaRPr>
        </a:p>
      </dgm:t>
    </dgm:pt>
    <dgm:pt modelId="{F3C0C1E8-7CBE-458E-9C8D-2768F067CA9E}" type="pres">
      <dgm:prSet presAssocID="{A27D4833-9B61-4D1F-851E-0E925BB9E0AA}" presName="Name0" presStyleCnt="0">
        <dgm:presLayoutVars>
          <dgm:chMax val="7"/>
          <dgm:chPref val="7"/>
          <dgm:dir/>
        </dgm:presLayoutVars>
      </dgm:prSet>
      <dgm:spPr/>
    </dgm:pt>
    <dgm:pt modelId="{B44542C0-F4DD-4263-880F-EE456BCA5DB9}" type="pres">
      <dgm:prSet presAssocID="{A27D4833-9B61-4D1F-851E-0E925BB9E0AA}" presName="Name1" presStyleCnt="0"/>
      <dgm:spPr/>
    </dgm:pt>
    <dgm:pt modelId="{E8122251-CA3D-4E76-8CA9-9E565C36D2AA}" type="pres">
      <dgm:prSet presAssocID="{A27D4833-9B61-4D1F-851E-0E925BB9E0AA}" presName="cycle" presStyleCnt="0"/>
      <dgm:spPr/>
    </dgm:pt>
    <dgm:pt modelId="{ED0F7D68-CCFE-4324-8870-8A4222A189FB}" type="pres">
      <dgm:prSet presAssocID="{A27D4833-9B61-4D1F-851E-0E925BB9E0AA}" presName="srcNode" presStyleLbl="node1" presStyleIdx="0" presStyleCnt="5"/>
      <dgm:spPr/>
    </dgm:pt>
    <dgm:pt modelId="{B97AFD38-D5E2-4421-BA57-1FC1EA95CF36}" type="pres">
      <dgm:prSet presAssocID="{A27D4833-9B61-4D1F-851E-0E925BB9E0AA}" presName="conn" presStyleLbl="parChTrans1D2" presStyleIdx="0" presStyleCnt="1"/>
      <dgm:spPr/>
    </dgm:pt>
    <dgm:pt modelId="{C342EEFB-EC65-4815-90EE-73DF747C1647}" type="pres">
      <dgm:prSet presAssocID="{A27D4833-9B61-4D1F-851E-0E925BB9E0AA}" presName="extraNode" presStyleLbl="node1" presStyleIdx="0" presStyleCnt="5"/>
      <dgm:spPr/>
    </dgm:pt>
    <dgm:pt modelId="{74D479EC-DC69-41AA-AF16-F691E8FD3747}" type="pres">
      <dgm:prSet presAssocID="{A27D4833-9B61-4D1F-851E-0E925BB9E0AA}" presName="dstNode" presStyleLbl="node1" presStyleIdx="0" presStyleCnt="5"/>
      <dgm:spPr/>
    </dgm:pt>
    <dgm:pt modelId="{E1459A2D-BCD3-4E61-8417-862D2ADB6731}" type="pres">
      <dgm:prSet presAssocID="{54CB57F4-7BD5-4A72-B8EE-D4DF26FB7ABE}" presName="text_1" presStyleLbl="node1" presStyleIdx="0" presStyleCnt="5">
        <dgm:presLayoutVars>
          <dgm:bulletEnabled val="1"/>
        </dgm:presLayoutVars>
      </dgm:prSet>
      <dgm:spPr/>
    </dgm:pt>
    <dgm:pt modelId="{C8C9FD2E-6EA1-46D2-AF5C-29C7045E3B5D}" type="pres">
      <dgm:prSet presAssocID="{54CB57F4-7BD5-4A72-B8EE-D4DF26FB7ABE}" presName="accent_1" presStyleCnt="0"/>
      <dgm:spPr/>
    </dgm:pt>
    <dgm:pt modelId="{196E8065-B3CF-4877-AF66-93B86B467F73}" type="pres">
      <dgm:prSet presAssocID="{54CB57F4-7BD5-4A72-B8EE-D4DF26FB7ABE}" presName="accentRepeatNode" presStyleLbl="solidFgAcc1" presStyleIdx="0" presStyleCnt="5"/>
      <dgm:spPr/>
    </dgm:pt>
    <dgm:pt modelId="{2B9D14FD-2664-48CC-8494-D7C4F61FE992}" type="pres">
      <dgm:prSet presAssocID="{6EB72A1D-46A1-41BB-989D-B678E69D7F46}" presName="text_2" presStyleLbl="node1" presStyleIdx="1" presStyleCnt="5">
        <dgm:presLayoutVars>
          <dgm:bulletEnabled val="1"/>
        </dgm:presLayoutVars>
      </dgm:prSet>
      <dgm:spPr/>
    </dgm:pt>
    <dgm:pt modelId="{F18B4CDF-7A91-46AD-875E-AFDDC8DFBA64}" type="pres">
      <dgm:prSet presAssocID="{6EB72A1D-46A1-41BB-989D-B678E69D7F46}" presName="accent_2" presStyleCnt="0"/>
      <dgm:spPr/>
    </dgm:pt>
    <dgm:pt modelId="{ED7C327D-72EA-4010-8A58-23F910083270}" type="pres">
      <dgm:prSet presAssocID="{6EB72A1D-46A1-41BB-989D-B678E69D7F46}" presName="accentRepeatNode" presStyleLbl="solidFgAcc1" presStyleIdx="1" presStyleCnt="5"/>
      <dgm:spPr/>
    </dgm:pt>
    <dgm:pt modelId="{F7F9E885-8F89-489C-BE64-DD42FEAAC21C}" type="pres">
      <dgm:prSet presAssocID="{31A9D4A5-B417-4804-9669-BFD2435E5060}" presName="text_3" presStyleLbl="node1" presStyleIdx="2" presStyleCnt="5">
        <dgm:presLayoutVars>
          <dgm:bulletEnabled val="1"/>
        </dgm:presLayoutVars>
      </dgm:prSet>
      <dgm:spPr/>
    </dgm:pt>
    <dgm:pt modelId="{D3618DF6-E40E-4FEB-B803-EF181DF24A55}" type="pres">
      <dgm:prSet presAssocID="{31A9D4A5-B417-4804-9669-BFD2435E5060}" presName="accent_3" presStyleCnt="0"/>
      <dgm:spPr/>
    </dgm:pt>
    <dgm:pt modelId="{920D73DB-5E06-4D3E-8338-C0E94CF4D975}" type="pres">
      <dgm:prSet presAssocID="{31A9D4A5-B417-4804-9669-BFD2435E5060}" presName="accentRepeatNode" presStyleLbl="solidFgAcc1" presStyleIdx="2" presStyleCnt="5"/>
      <dgm:spPr/>
    </dgm:pt>
    <dgm:pt modelId="{51B8DA7B-7BC1-4703-B7A9-7325B74CDE22}" type="pres">
      <dgm:prSet presAssocID="{60E77196-F401-45EC-8D98-97E947D43A52}" presName="text_4" presStyleLbl="node1" presStyleIdx="3" presStyleCnt="5">
        <dgm:presLayoutVars>
          <dgm:bulletEnabled val="1"/>
        </dgm:presLayoutVars>
      </dgm:prSet>
      <dgm:spPr/>
    </dgm:pt>
    <dgm:pt modelId="{713D7E04-573D-403C-8716-7C2654E7DAA5}" type="pres">
      <dgm:prSet presAssocID="{60E77196-F401-45EC-8D98-97E947D43A52}" presName="accent_4" presStyleCnt="0"/>
      <dgm:spPr/>
    </dgm:pt>
    <dgm:pt modelId="{F572E80B-B968-4C24-AA5E-F3888161D9E8}" type="pres">
      <dgm:prSet presAssocID="{60E77196-F401-45EC-8D98-97E947D43A52}" presName="accentRepeatNode" presStyleLbl="solidFgAcc1" presStyleIdx="3" presStyleCnt="5"/>
      <dgm:spPr/>
    </dgm:pt>
    <dgm:pt modelId="{4B9E57CE-FF23-4B17-B8A0-1BEE0C5FDA7E}" type="pres">
      <dgm:prSet presAssocID="{82C92814-DCD8-46C2-BBEE-197197EACF6C}" presName="text_5" presStyleLbl="node1" presStyleIdx="4" presStyleCnt="5">
        <dgm:presLayoutVars>
          <dgm:bulletEnabled val="1"/>
        </dgm:presLayoutVars>
      </dgm:prSet>
      <dgm:spPr/>
    </dgm:pt>
    <dgm:pt modelId="{D72B72C9-D428-4756-8293-C30F0DC0C498}" type="pres">
      <dgm:prSet presAssocID="{82C92814-DCD8-46C2-BBEE-197197EACF6C}" presName="accent_5" presStyleCnt="0"/>
      <dgm:spPr/>
    </dgm:pt>
    <dgm:pt modelId="{E19DB69A-6E15-4365-8200-651B5A6ADFA7}" type="pres">
      <dgm:prSet presAssocID="{82C92814-DCD8-46C2-BBEE-197197EACF6C}" presName="accentRepeatNode" presStyleLbl="solidFgAcc1" presStyleIdx="4" presStyleCnt="5"/>
      <dgm:spPr/>
    </dgm:pt>
  </dgm:ptLst>
  <dgm:cxnLst>
    <dgm:cxn modelId="{B2710FB9-EC36-4E5B-85F1-F11968E194F8}" srcId="{A27D4833-9B61-4D1F-851E-0E925BB9E0AA}" destId="{60E77196-F401-45EC-8D98-97E947D43A52}" srcOrd="3" destOrd="0" parTransId="{0EAF9733-9247-4BBF-86E3-01A13803E6F8}" sibTransId="{ACCF1FC0-E78A-4F7D-8D72-C10AA56863B1}"/>
    <dgm:cxn modelId="{6311F1DC-C32E-4C72-B84D-DE13DBA901CD}" srcId="{A27D4833-9B61-4D1F-851E-0E925BB9E0AA}" destId="{31A9D4A5-B417-4804-9669-BFD2435E5060}" srcOrd="2" destOrd="0" parTransId="{54D53A44-04DE-4BA3-B9E0-83A764202305}" sibTransId="{DE8C913C-75A7-4099-A7CC-944C160335C0}"/>
    <dgm:cxn modelId="{E4F35323-07E6-488B-BC4B-BCB680FFADE4}" type="presOf" srcId="{6EB72A1D-46A1-41BB-989D-B678E69D7F46}" destId="{2B9D14FD-2664-48CC-8494-D7C4F61FE992}" srcOrd="0" destOrd="0" presId="urn:microsoft.com/office/officeart/2008/layout/VerticalCurvedList"/>
    <dgm:cxn modelId="{EA2D0C5C-9945-471B-8D57-AA98A70CF2D8}" type="presOf" srcId="{31A9D4A5-B417-4804-9669-BFD2435E5060}" destId="{F7F9E885-8F89-489C-BE64-DD42FEAAC21C}" srcOrd="0" destOrd="0" presId="urn:microsoft.com/office/officeart/2008/layout/VerticalCurvedList"/>
    <dgm:cxn modelId="{D014621D-E607-48A3-A459-8B0DF806CF59}" type="presOf" srcId="{60E77196-F401-45EC-8D98-97E947D43A52}" destId="{51B8DA7B-7BC1-4703-B7A9-7325B74CDE22}" srcOrd="0" destOrd="0" presId="urn:microsoft.com/office/officeart/2008/layout/VerticalCurvedList"/>
    <dgm:cxn modelId="{A52F0F3B-E326-4640-BC40-6D7C91E2FD1F}" srcId="{A27D4833-9B61-4D1F-851E-0E925BB9E0AA}" destId="{54CB57F4-7BD5-4A72-B8EE-D4DF26FB7ABE}" srcOrd="0" destOrd="0" parTransId="{1636B660-B531-41D8-B9AF-EE4E9C569071}" sibTransId="{E56A8F27-43A7-49F2-B4A4-92A89F107769}"/>
    <dgm:cxn modelId="{F16DDA64-BAC1-4957-81D5-4D86C5B60041}" srcId="{A27D4833-9B61-4D1F-851E-0E925BB9E0AA}" destId="{82C92814-DCD8-46C2-BBEE-197197EACF6C}" srcOrd="4" destOrd="0" parTransId="{4F0C2953-3472-4575-B79B-13EC2ADE7D68}" sibTransId="{8B340848-8654-453F-B1D8-E7A260D66743}"/>
    <dgm:cxn modelId="{724599C1-1068-4FFD-86EF-CB1BC9DEDFE7}" type="presOf" srcId="{E56A8F27-43A7-49F2-B4A4-92A89F107769}" destId="{B97AFD38-D5E2-4421-BA57-1FC1EA95CF36}" srcOrd="0" destOrd="0" presId="urn:microsoft.com/office/officeart/2008/layout/VerticalCurvedList"/>
    <dgm:cxn modelId="{AD0A7BC9-9495-4E29-8190-17ABA1E8CDA1}" type="presOf" srcId="{82C92814-DCD8-46C2-BBEE-197197EACF6C}" destId="{4B9E57CE-FF23-4B17-B8A0-1BEE0C5FDA7E}" srcOrd="0" destOrd="0" presId="urn:microsoft.com/office/officeart/2008/layout/VerticalCurvedList"/>
    <dgm:cxn modelId="{CB082C4E-1297-435B-BEB3-E9C5AFAC84C1}" type="presOf" srcId="{A27D4833-9B61-4D1F-851E-0E925BB9E0AA}" destId="{F3C0C1E8-7CBE-458E-9C8D-2768F067CA9E}" srcOrd="0" destOrd="0" presId="urn:microsoft.com/office/officeart/2008/layout/VerticalCurvedList"/>
    <dgm:cxn modelId="{7DBC8A03-F989-4621-A09C-A1048BF4E906}" type="presOf" srcId="{54CB57F4-7BD5-4A72-B8EE-D4DF26FB7ABE}" destId="{E1459A2D-BCD3-4E61-8417-862D2ADB6731}" srcOrd="0" destOrd="0" presId="urn:microsoft.com/office/officeart/2008/layout/VerticalCurvedList"/>
    <dgm:cxn modelId="{77D677F6-6326-40D1-8CCA-4E8B532F68FE}" srcId="{A27D4833-9B61-4D1F-851E-0E925BB9E0AA}" destId="{6EB72A1D-46A1-41BB-989D-B678E69D7F46}" srcOrd="1" destOrd="0" parTransId="{F72FD855-B5D4-4851-BE5C-394B86773340}" sibTransId="{F0E59A79-A45E-4562-A971-94635B5A8519}"/>
    <dgm:cxn modelId="{38E2E63B-A0E8-4FD7-9E20-DF8FFA41D3A8}" type="presParOf" srcId="{F3C0C1E8-7CBE-458E-9C8D-2768F067CA9E}" destId="{B44542C0-F4DD-4263-880F-EE456BCA5DB9}" srcOrd="0" destOrd="0" presId="urn:microsoft.com/office/officeart/2008/layout/VerticalCurvedList"/>
    <dgm:cxn modelId="{F6F30D5F-1902-4247-9DEC-BB29ABD38605}" type="presParOf" srcId="{B44542C0-F4DD-4263-880F-EE456BCA5DB9}" destId="{E8122251-CA3D-4E76-8CA9-9E565C36D2AA}" srcOrd="0" destOrd="0" presId="urn:microsoft.com/office/officeart/2008/layout/VerticalCurvedList"/>
    <dgm:cxn modelId="{3ADAB77E-E60E-427C-8159-71347AD4DFE9}" type="presParOf" srcId="{E8122251-CA3D-4E76-8CA9-9E565C36D2AA}" destId="{ED0F7D68-CCFE-4324-8870-8A4222A189FB}" srcOrd="0" destOrd="0" presId="urn:microsoft.com/office/officeart/2008/layout/VerticalCurvedList"/>
    <dgm:cxn modelId="{6209E196-CC2A-4740-9965-61D15837501C}" type="presParOf" srcId="{E8122251-CA3D-4E76-8CA9-9E565C36D2AA}" destId="{B97AFD38-D5E2-4421-BA57-1FC1EA95CF36}" srcOrd="1" destOrd="0" presId="urn:microsoft.com/office/officeart/2008/layout/VerticalCurvedList"/>
    <dgm:cxn modelId="{B41DA408-8621-4511-9BFE-F50021E6BF2A}" type="presParOf" srcId="{E8122251-CA3D-4E76-8CA9-9E565C36D2AA}" destId="{C342EEFB-EC65-4815-90EE-73DF747C1647}" srcOrd="2" destOrd="0" presId="urn:microsoft.com/office/officeart/2008/layout/VerticalCurvedList"/>
    <dgm:cxn modelId="{0CD52DDE-6C0A-424E-97F1-9D2661C42B5A}" type="presParOf" srcId="{E8122251-CA3D-4E76-8CA9-9E565C36D2AA}" destId="{74D479EC-DC69-41AA-AF16-F691E8FD3747}" srcOrd="3" destOrd="0" presId="urn:microsoft.com/office/officeart/2008/layout/VerticalCurvedList"/>
    <dgm:cxn modelId="{2AA99BAD-DEED-4943-98CB-2C01485B476E}" type="presParOf" srcId="{B44542C0-F4DD-4263-880F-EE456BCA5DB9}" destId="{E1459A2D-BCD3-4E61-8417-862D2ADB6731}" srcOrd="1" destOrd="0" presId="urn:microsoft.com/office/officeart/2008/layout/VerticalCurvedList"/>
    <dgm:cxn modelId="{84A0CBF3-C156-446C-9DE2-6CA8C3CE4A4E}" type="presParOf" srcId="{B44542C0-F4DD-4263-880F-EE456BCA5DB9}" destId="{C8C9FD2E-6EA1-46D2-AF5C-29C7045E3B5D}" srcOrd="2" destOrd="0" presId="urn:microsoft.com/office/officeart/2008/layout/VerticalCurvedList"/>
    <dgm:cxn modelId="{A706742D-DC1E-4548-8678-F81481224682}" type="presParOf" srcId="{C8C9FD2E-6EA1-46D2-AF5C-29C7045E3B5D}" destId="{196E8065-B3CF-4877-AF66-93B86B467F73}" srcOrd="0" destOrd="0" presId="urn:microsoft.com/office/officeart/2008/layout/VerticalCurvedList"/>
    <dgm:cxn modelId="{BAC935FE-7E37-4003-9919-D1D3321E190E}" type="presParOf" srcId="{B44542C0-F4DD-4263-880F-EE456BCA5DB9}" destId="{2B9D14FD-2664-48CC-8494-D7C4F61FE992}" srcOrd="3" destOrd="0" presId="urn:microsoft.com/office/officeart/2008/layout/VerticalCurvedList"/>
    <dgm:cxn modelId="{8E99786F-4AC1-4840-BB51-46F643C724CD}" type="presParOf" srcId="{B44542C0-F4DD-4263-880F-EE456BCA5DB9}" destId="{F18B4CDF-7A91-46AD-875E-AFDDC8DFBA64}" srcOrd="4" destOrd="0" presId="urn:microsoft.com/office/officeart/2008/layout/VerticalCurvedList"/>
    <dgm:cxn modelId="{DF7DE22D-1F58-48D2-80DB-2350F2B51A2A}" type="presParOf" srcId="{F18B4CDF-7A91-46AD-875E-AFDDC8DFBA64}" destId="{ED7C327D-72EA-4010-8A58-23F910083270}" srcOrd="0" destOrd="0" presId="urn:microsoft.com/office/officeart/2008/layout/VerticalCurvedList"/>
    <dgm:cxn modelId="{2D7B6234-5E8A-435F-98C0-18E4DF91C239}" type="presParOf" srcId="{B44542C0-F4DD-4263-880F-EE456BCA5DB9}" destId="{F7F9E885-8F89-489C-BE64-DD42FEAAC21C}" srcOrd="5" destOrd="0" presId="urn:microsoft.com/office/officeart/2008/layout/VerticalCurvedList"/>
    <dgm:cxn modelId="{AF14A96E-7F06-4D26-8A64-EFDC76884E6F}" type="presParOf" srcId="{B44542C0-F4DD-4263-880F-EE456BCA5DB9}" destId="{D3618DF6-E40E-4FEB-B803-EF181DF24A55}" srcOrd="6" destOrd="0" presId="urn:microsoft.com/office/officeart/2008/layout/VerticalCurvedList"/>
    <dgm:cxn modelId="{47E67AFD-F7D5-4D40-8F9C-7B40286929F0}" type="presParOf" srcId="{D3618DF6-E40E-4FEB-B803-EF181DF24A55}" destId="{920D73DB-5E06-4D3E-8338-C0E94CF4D975}" srcOrd="0" destOrd="0" presId="urn:microsoft.com/office/officeart/2008/layout/VerticalCurvedList"/>
    <dgm:cxn modelId="{DF29E416-83EA-4D38-B532-D072A97FFCCB}" type="presParOf" srcId="{B44542C0-F4DD-4263-880F-EE456BCA5DB9}" destId="{51B8DA7B-7BC1-4703-B7A9-7325B74CDE22}" srcOrd="7" destOrd="0" presId="urn:microsoft.com/office/officeart/2008/layout/VerticalCurvedList"/>
    <dgm:cxn modelId="{3B6BFC18-E6AE-48D0-AE93-3D940E0F3D88}" type="presParOf" srcId="{B44542C0-F4DD-4263-880F-EE456BCA5DB9}" destId="{713D7E04-573D-403C-8716-7C2654E7DAA5}" srcOrd="8" destOrd="0" presId="urn:microsoft.com/office/officeart/2008/layout/VerticalCurvedList"/>
    <dgm:cxn modelId="{2770D85E-6614-454C-AF76-B5046EE6C3B8}" type="presParOf" srcId="{713D7E04-573D-403C-8716-7C2654E7DAA5}" destId="{F572E80B-B968-4C24-AA5E-F3888161D9E8}" srcOrd="0" destOrd="0" presId="urn:microsoft.com/office/officeart/2008/layout/VerticalCurvedList"/>
    <dgm:cxn modelId="{6CA7EE06-4638-4A1A-AE4D-9C8B4D2D1CB9}" type="presParOf" srcId="{B44542C0-F4DD-4263-880F-EE456BCA5DB9}" destId="{4B9E57CE-FF23-4B17-B8A0-1BEE0C5FDA7E}" srcOrd="9" destOrd="0" presId="urn:microsoft.com/office/officeart/2008/layout/VerticalCurvedList"/>
    <dgm:cxn modelId="{5EA58724-52D6-4F3F-9FC4-E23FFA570580}" type="presParOf" srcId="{B44542C0-F4DD-4263-880F-EE456BCA5DB9}" destId="{D72B72C9-D428-4756-8293-C30F0DC0C498}" srcOrd="10" destOrd="0" presId="urn:microsoft.com/office/officeart/2008/layout/VerticalCurvedList"/>
    <dgm:cxn modelId="{75A409B8-D1FC-4543-90F0-46D995B46978}" type="presParOf" srcId="{D72B72C9-D428-4756-8293-C30F0DC0C498}" destId="{E19DB69A-6E15-4365-8200-651B5A6ADFA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25B7-E4C4-4561-8744-3EFC291DEC20}">
      <dsp:nvSpPr>
        <dsp:cNvPr id="0" name=""/>
        <dsp:cNvSpPr/>
      </dsp:nvSpPr>
      <dsp:spPr>
        <a:xfrm>
          <a:off x="774728" y="0"/>
          <a:ext cx="8780250" cy="3940871"/>
        </a:xfrm>
        <a:prstGeom prst="right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ABC9E36-B71E-4C83-ADCC-BB50DCCA0D30}">
      <dsp:nvSpPr>
        <dsp:cNvPr id="0" name=""/>
        <dsp:cNvSpPr/>
      </dsp:nvSpPr>
      <dsp:spPr>
        <a:xfrm>
          <a:off x="0" y="1182261"/>
          <a:ext cx="3098912" cy="157634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smtClean="0">
              <a:cs typeface="+mj-cs"/>
            </a:rPr>
            <a:t>سوق المنافسة الكاملة.</a:t>
          </a:r>
          <a:endParaRPr lang="en-US" sz="3200" b="1" kern="1200">
            <a:cs typeface="+mj-cs"/>
          </a:endParaRPr>
        </a:p>
      </dsp:txBody>
      <dsp:txXfrm>
        <a:off x="76951" y="1259212"/>
        <a:ext cx="2945010" cy="1422446"/>
      </dsp:txXfrm>
    </dsp:sp>
    <dsp:sp modelId="{633CFEEA-C11A-405E-BC60-2F49D7BE089F}">
      <dsp:nvSpPr>
        <dsp:cNvPr id="0" name=""/>
        <dsp:cNvSpPr/>
      </dsp:nvSpPr>
      <dsp:spPr>
        <a:xfrm>
          <a:off x="3615397" y="1182261"/>
          <a:ext cx="3098912" cy="1576348"/>
        </a:xfrm>
        <a:prstGeom prst="roundRect">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smtClean="0">
              <a:cs typeface="+mj-cs"/>
            </a:rPr>
            <a:t>سوق المنافسة الاحتكارية.</a:t>
          </a:r>
          <a:endParaRPr lang="en-US" sz="3200" b="1" kern="1200">
            <a:cs typeface="+mj-cs"/>
          </a:endParaRPr>
        </a:p>
      </dsp:txBody>
      <dsp:txXfrm>
        <a:off x="3692348" y="1259212"/>
        <a:ext cx="2945010" cy="1422446"/>
      </dsp:txXfrm>
    </dsp:sp>
    <dsp:sp modelId="{216C2700-54C7-43B9-87BE-46777F18811C}">
      <dsp:nvSpPr>
        <dsp:cNvPr id="0" name=""/>
        <dsp:cNvSpPr/>
      </dsp:nvSpPr>
      <dsp:spPr>
        <a:xfrm>
          <a:off x="7230794" y="1182261"/>
          <a:ext cx="3098912" cy="1576348"/>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EG" sz="3200" b="1" kern="1200" smtClean="0">
              <a:cs typeface="+mj-cs"/>
            </a:rPr>
            <a:t>سوق احتكار القلة.</a:t>
          </a:r>
          <a:endParaRPr lang="en-US" sz="3200" b="1" kern="1200">
            <a:cs typeface="+mj-cs"/>
          </a:endParaRPr>
        </a:p>
      </dsp:txBody>
      <dsp:txXfrm>
        <a:off x="7307745" y="1259212"/>
        <a:ext cx="2945010" cy="14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35BE-D460-4EA4-8A2F-F5D181EBFF0B}">
      <dsp:nvSpPr>
        <dsp:cNvPr id="0" name=""/>
        <dsp:cNvSpPr/>
      </dsp:nvSpPr>
      <dsp:spPr>
        <a:xfrm>
          <a:off x="75396" y="0"/>
          <a:ext cx="4225897" cy="4225897"/>
        </a:xfrm>
        <a:prstGeom prst="triangl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220951-52B8-4382-9687-9E806724667E}">
      <dsp:nvSpPr>
        <dsp:cNvPr id="0" name=""/>
        <dsp:cNvSpPr/>
      </dsp:nvSpPr>
      <dsp:spPr>
        <a:xfrm>
          <a:off x="2188345" y="423002"/>
          <a:ext cx="2746833" cy="751087"/>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الاحتكار (النقي)</a:t>
          </a:r>
          <a:endParaRPr lang="en-US" sz="2800" b="1" kern="1200">
            <a:cs typeface="+mj-cs"/>
          </a:endParaRPr>
        </a:p>
      </dsp:txBody>
      <dsp:txXfrm>
        <a:off x="2225010" y="459667"/>
        <a:ext cx="2673503" cy="677757"/>
      </dsp:txXfrm>
    </dsp:sp>
    <dsp:sp modelId="{BB68167F-A177-4D67-A368-DFEEBE6A9028}">
      <dsp:nvSpPr>
        <dsp:cNvPr id="0" name=""/>
        <dsp:cNvSpPr/>
      </dsp:nvSpPr>
      <dsp:spPr>
        <a:xfrm>
          <a:off x="2188345" y="1267975"/>
          <a:ext cx="2746833" cy="751087"/>
        </a:xfrm>
        <a:prstGeom prst="round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الاحتكار</a:t>
          </a:r>
          <a:endParaRPr lang="en-US" sz="2800" b="1" kern="1200">
            <a:cs typeface="+mj-cs"/>
          </a:endParaRPr>
        </a:p>
      </dsp:txBody>
      <dsp:txXfrm>
        <a:off x="2225010" y="1304640"/>
        <a:ext cx="2673503" cy="677757"/>
      </dsp:txXfrm>
    </dsp:sp>
    <dsp:sp modelId="{A81E0A17-2086-4CF5-B498-A3A104FCA70A}">
      <dsp:nvSpPr>
        <dsp:cNvPr id="0" name=""/>
        <dsp:cNvSpPr/>
      </dsp:nvSpPr>
      <dsp:spPr>
        <a:xfrm>
          <a:off x="2188345" y="2112948"/>
          <a:ext cx="2746833" cy="751087"/>
        </a:xfrm>
        <a:prstGeom prst="round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احتكار القلة</a:t>
          </a:r>
          <a:endParaRPr lang="en-US" sz="2800" b="1" kern="1200">
            <a:cs typeface="+mj-cs"/>
          </a:endParaRPr>
        </a:p>
      </dsp:txBody>
      <dsp:txXfrm>
        <a:off x="2225010" y="2149613"/>
        <a:ext cx="2673503" cy="677757"/>
      </dsp:txXfrm>
    </dsp:sp>
    <dsp:sp modelId="{135AC156-906D-4C6D-8862-BE4FC804E4B6}">
      <dsp:nvSpPr>
        <dsp:cNvPr id="0" name=""/>
        <dsp:cNvSpPr/>
      </dsp:nvSpPr>
      <dsp:spPr>
        <a:xfrm>
          <a:off x="2188345" y="2957921"/>
          <a:ext cx="2746833" cy="751087"/>
        </a:xfrm>
        <a:prstGeom prst="round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المنافسة الاحتكارية</a:t>
          </a:r>
          <a:endParaRPr lang="en-US" sz="2800" b="1" kern="1200">
            <a:cs typeface="+mj-cs"/>
          </a:endParaRPr>
        </a:p>
      </dsp:txBody>
      <dsp:txXfrm>
        <a:off x="2225010" y="2994586"/>
        <a:ext cx="2673503" cy="677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A1D65-A547-4465-AFC4-B30FB918E40B}">
      <dsp:nvSpPr>
        <dsp:cNvPr id="0" name=""/>
        <dsp:cNvSpPr/>
      </dsp:nvSpPr>
      <dsp:spPr>
        <a:xfrm>
          <a:off x="210430" y="911234"/>
          <a:ext cx="2625349" cy="170647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EG" sz="4000" b="1" kern="1200" smtClean="0">
              <a:cs typeface="+mj-cs"/>
            </a:rPr>
            <a:t>التوازن المستقر</a:t>
          </a:r>
          <a:endParaRPr lang="en-US" sz="4000" b="1" kern="1200">
            <a:cs typeface="+mj-cs"/>
          </a:endParaRPr>
        </a:p>
      </dsp:txBody>
      <dsp:txXfrm>
        <a:off x="293733" y="994537"/>
        <a:ext cx="2458743" cy="1539871"/>
      </dsp:txXfrm>
    </dsp:sp>
    <dsp:sp modelId="{9E5E21D5-EB07-4C3D-8B00-3BB3EE3D1994}">
      <dsp:nvSpPr>
        <dsp:cNvPr id="0" name=""/>
        <dsp:cNvSpPr/>
      </dsp:nvSpPr>
      <dsp:spPr>
        <a:xfrm>
          <a:off x="1523105" y="317017"/>
          <a:ext cx="2894911" cy="2894911"/>
        </a:xfrm>
        <a:custGeom>
          <a:avLst/>
          <a:gdLst/>
          <a:ahLst/>
          <a:cxnLst/>
          <a:rect l="0" t="0" r="0" b="0"/>
          <a:pathLst>
            <a:path>
              <a:moveTo>
                <a:pt x="292156" y="575439"/>
              </a:moveTo>
              <a:arcTo wR="1447455" hR="1447455" stAng="13022724" swAng="635455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E65C9C-8563-4647-8604-6BD8AD9EB504}">
      <dsp:nvSpPr>
        <dsp:cNvPr id="0" name=""/>
        <dsp:cNvSpPr/>
      </dsp:nvSpPr>
      <dsp:spPr>
        <a:xfrm>
          <a:off x="3105342" y="911234"/>
          <a:ext cx="2625349" cy="1706477"/>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ar-EG" sz="4000" b="1" kern="1200" smtClean="0">
              <a:cs typeface="+mj-cs"/>
            </a:rPr>
            <a:t>التوازن غير المستقر</a:t>
          </a:r>
          <a:endParaRPr lang="en-US" sz="4000" b="1" kern="1200">
            <a:cs typeface="+mj-cs"/>
          </a:endParaRPr>
        </a:p>
      </dsp:txBody>
      <dsp:txXfrm>
        <a:off x="3188645" y="994537"/>
        <a:ext cx="2458743" cy="1539871"/>
      </dsp:txXfrm>
    </dsp:sp>
    <dsp:sp modelId="{98950D43-4987-4EEE-8A70-11ACDF57E6DA}">
      <dsp:nvSpPr>
        <dsp:cNvPr id="0" name=""/>
        <dsp:cNvSpPr/>
      </dsp:nvSpPr>
      <dsp:spPr>
        <a:xfrm>
          <a:off x="1523105" y="317017"/>
          <a:ext cx="2894911" cy="2894911"/>
        </a:xfrm>
        <a:custGeom>
          <a:avLst/>
          <a:gdLst/>
          <a:ahLst/>
          <a:cxnLst/>
          <a:rect l="0" t="0" r="0" b="0"/>
          <a:pathLst>
            <a:path>
              <a:moveTo>
                <a:pt x="2602754" y="2319472"/>
              </a:moveTo>
              <a:arcTo wR="1447455" hR="1447455" stAng="2222724" swAng="6354552"/>
            </a:path>
          </a:pathLst>
        </a:custGeom>
        <a:noFill/>
        <a:ln w="9525" cap="flat" cmpd="sng" algn="ctr">
          <a:solidFill>
            <a:schemeClr val="accent3">
              <a:hueOff val="11250264"/>
              <a:satOff val="-16880"/>
              <a:lumOff val="-274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84202-305C-45D8-B1C8-EB42179ADBE6}">
      <dsp:nvSpPr>
        <dsp:cNvPr id="0" name=""/>
        <dsp:cNvSpPr/>
      </dsp:nvSpPr>
      <dsp:spPr>
        <a:xfrm>
          <a:off x="1924202" y="1803"/>
          <a:ext cx="1535155" cy="99785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وظيفة التسعير</a:t>
          </a:r>
          <a:endParaRPr lang="en-US" sz="2800" b="1" kern="1200">
            <a:cs typeface="+mj-cs"/>
          </a:endParaRPr>
        </a:p>
      </dsp:txBody>
      <dsp:txXfrm>
        <a:off x="1972913" y="50514"/>
        <a:ext cx="1437733" cy="900429"/>
      </dsp:txXfrm>
    </dsp:sp>
    <dsp:sp modelId="{6B35314D-6915-444B-A9D4-E9F53C7FD06B}">
      <dsp:nvSpPr>
        <dsp:cNvPr id="0" name=""/>
        <dsp:cNvSpPr/>
      </dsp:nvSpPr>
      <dsp:spPr>
        <a:xfrm>
          <a:off x="694896" y="500729"/>
          <a:ext cx="3993766" cy="3993766"/>
        </a:xfrm>
        <a:custGeom>
          <a:avLst/>
          <a:gdLst/>
          <a:ahLst/>
          <a:cxnLst/>
          <a:rect l="0" t="0" r="0" b="0"/>
          <a:pathLst>
            <a:path>
              <a:moveTo>
                <a:pt x="2775048" y="157861"/>
              </a:moveTo>
              <a:arcTo wR="1996883" hR="1996883" stAng="17576112" swAng="196546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18D435-4BBD-4B86-B7E5-81BDD8A28BB4}">
      <dsp:nvSpPr>
        <dsp:cNvPr id="0" name=""/>
        <dsp:cNvSpPr/>
      </dsp:nvSpPr>
      <dsp:spPr>
        <a:xfrm>
          <a:off x="3823350" y="1381616"/>
          <a:ext cx="1535155" cy="997851"/>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وظيفة المعلومات</a:t>
          </a:r>
          <a:endParaRPr lang="en-US" sz="2800" b="1" kern="1200">
            <a:cs typeface="+mj-cs"/>
          </a:endParaRPr>
        </a:p>
      </dsp:txBody>
      <dsp:txXfrm>
        <a:off x="3872061" y="1430327"/>
        <a:ext cx="1437733" cy="900429"/>
      </dsp:txXfrm>
    </dsp:sp>
    <dsp:sp modelId="{EE6857A4-C001-4CEF-BAE2-00B3FA0E7404}">
      <dsp:nvSpPr>
        <dsp:cNvPr id="0" name=""/>
        <dsp:cNvSpPr/>
      </dsp:nvSpPr>
      <dsp:spPr>
        <a:xfrm>
          <a:off x="694896" y="500729"/>
          <a:ext cx="3993766" cy="3993766"/>
        </a:xfrm>
        <a:custGeom>
          <a:avLst/>
          <a:gdLst/>
          <a:ahLst/>
          <a:cxnLst/>
          <a:rect l="0" t="0" r="0" b="0"/>
          <a:pathLst>
            <a:path>
              <a:moveTo>
                <a:pt x="3990984" y="1891519"/>
              </a:moveTo>
              <a:arcTo wR="1996883" hR="1996883" stAng="21418526" swAng="2199320"/>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34D27E1-8D3A-44DC-87C1-695718916AA1}">
      <dsp:nvSpPr>
        <dsp:cNvPr id="0" name=""/>
        <dsp:cNvSpPr/>
      </dsp:nvSpPr>
      <dsp:spPr>
        <a:xfrm>
          <a:off x="3097940" y="3614199"/>
          <a:ext cx="1535155" cy="99785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وظيفة تنظيمية</a:t>
          </a:r>
          <a:endParaRPr lang="en-US" sz="2800" b="1" kern="1200">
            <a:cs typeface="+mj-cs"/>
          </a:endParaRPr>
        </a:p>
      </dsp:txBody>
      <dsp:txXfrm>
        <a:off x="3146651" y="3662910"/>
        <a:ext cx="1437733" cy="900429"/>
      </dsp:txXfrm>
    </dsp:sp>
    <dsp:sp modelId="{E87EB849-178F-4A7E-8812-D0920BD97400}">
      <dsp:nvSpPr>
        <dsp:cNvPr id="0" name=""/>
        <dsp:cNvSpPr/>
      </dsp:nvSpPr>
      <dsp:spPr>
        <a:xfrm>
          <a:off x="694896" y="500729"/>
          <a:ext cx="3993766" cy="3993766"/>
        </a:xfrm>
        <a:custGeom>
          <a:avLst/>
          <a:gdLst/>
          <a:ahLst/>
          <a:cxnLst/>
          <a:rect l="0" t="0" r="0" b="0"/>
          <a:pathLst>
            <a:path>
              <a:moveTo>
                <a:pt x="2395086" y="3953659"/>
              </a:moveTo>
              <a:arcTo wR="1996883" hR="1996883" stAng="4709843" swAng="1380314"/>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7F6FD3C4-9C6D-45A8-931C-D4976908F31C}">
      <dsp:nvSpPr>
        <dsp:cNvPr id="0" name=""/>
        <dsp:cNvSpPr/>
      </dsp:nvSpPr>
      <dsp:spPr>
        <a:xfrm>
          <a:off x="750463" y="3614199"/>
          <a:ext cx="1535155" cy="997851"/>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وظيفة الوساطة</a:t>
          </a:r>
          <a:endParaRPr lang="en-US" sz="2800" b="1" kern="1200">
            <a:cs typeface="+mj-cs"/>
          </a:endParaRPr>
        </a:p>
      </dsp:txBody>
      <dsp:txXfrm>
        <a:off x="799174" y="3662910"/>
        <a:ext cx="1437733" cy="900429"/>
      </dsp:txXfrm>
    </dsp:sp>
    <dsp:sp modelId="{9568DAA1-886F-46F5-9CDD-491AA0A536E6}">
      <dsp:nvSpPr>
        <dsp:cNvPr id="0" name=""/>
        <dsp:cNvSpPr/>
      </dsp:nvSpPr>
      <dsp:spPr>
        <a:xfrm>
          <a:off x="694896" y="500729"/>
          <a:ext cx="3993766" cy="3993766"/>
        </a:xfrm>
        <a:custGeom>
          <a:avLst/>
          <a:gdLst/>
          <a:ahLst/>
          <a:cxnLst/>
          <a:rect l="0" t="0" r="0" b="0"/>
          <a:pathLst>
            <a:path>
              <a:moveTo>
                <a:pt x="334230" y="3102833"/>
              </a:moveTo>
              <a:arcTo wR="1996883" hR="1996883" stAng="8782155" swAng="2199320"/>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3BAFAD64-6DC6-4279-986F-2DA6D168510B}">
      <dsp:nvSpPr>
        <dsp:cNvPr id="0" name=""/>
        <dsp:cNvSpPr/>
      </dsp:nvSpPr>
      <dsp:spPr>
        <a:xfrm>
          <a:off x="25053" y="1381616"/>
          <a:ext cx="1535155" cy="997851"/>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smtClean="0">
              <a:cs typeface="+mj-cs"/>
            </a:rPr>
            <a:t>وظيفة التعقيم</a:t>
          </a:r>
          <a:endParaRPr lang="en-US" sz="2800" b="1" kern="1200">
            <a:cs typeface="+mj-cs"/>
          </a:endParaRPr>
        </a:p>
      </dsp:txBody>
      <dsp:txXfrm>
        <a:off x="73764" y="1430327"/>
        <a:ext cx="1437733" cy="900429"/>
      </dsp:txXfrm>
    </dsp:sp>
    <dsp:sp modelId="{A3D886AA-03EB-43F3-B658-46014284E3DD}">
      <dsp:nvSpPr>
        <dsp:cNvPr id="0" name=""/>
        <dsp:cNvSpPr/>
      </dsp:nvSpPr>
      <dsp:spPr>
        <a:xfrm>
          <a:off x="694896" y="500729"/>
          <a:ext cx="3993766" cy="3993766"/>
        </a:xfrm>
        <a:custGeom>
          <a:avLst/>
          <a:gdLst/>
          <a:ahLst/>
          <a:cxnLst/>
          <a:rect l="0" t="0" r="0" b="0"/>
          <a:pathLst>
            <a:path>
              <a:moveTo>
                <a:pt x="347400" y="871383"/>
              </a:moveTo>
              <a:arcTo wR="1996883" hR="1996883" stAng="12858425" swAng="1965463"/>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11FE8-292B-4B85-A0DE-4FE606B4F5BA}">
      <dsp:nvSpPr>
        <dsp:cNvPr id="0" name=""/>
        <dsp:cNvSpPr/>
      </dsp:nvSpPr>
      <dsp:spPr>
        <a:xfrm>
          <a:off x="706522" y="0"/>
          <a:ext cx="8007256" cy="3098709"/>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6A3CA5-31D8-4206-9E91-BBD47DC00483}">
      <dsp:nvSpPr>
        <dsp:cNvPr id="0" name=""/>
        <dsp:cNvSpPr/>
      </dsp:nvSpPr>
      <dsp:spPr>
        <a:xfrm>
          <a:off x="0" y="929612"/>
          <a:ext cx="2826090" cy="123948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dirty="0" smtClean="0">
              <a:cs typeface="+mj-cs"/>
            </a:rPr>
            <a:t>المنتَج </a:t>
          </a:r>
        </a:p>
        <a:p>
          <a:pPr lvl="0" algn="ctr" defTabSz="1244600">
            <a:lnSpc>
              <a:spcPct val="90000"/>
            </a:lnSpc>
            <a:spcBef>
              <a:spcPct val="0"/>
            </a:spcBef>
            <a:spcAft>
              <a:spcPct val="35000"/>
            </a:spcAft>
          </a:pPr>
          <a:r>
            <a:rPr lang="en-US" sz="2800" b="1" kern="1200" dirty="0" smtClean="0">
              <a:cs typeface="+mj-cs"/>
            </a:rPr>
            <a:t>product</a:t>
          </a:r>
          <a:endParaRPr lang="en-US" sz="2800" b="1" kern="1200" dirty="0">
            <a:cs typeface="+mj-cs"/>
          </a:endParaRPr>
        </a:p>
      </dsp:txBody>
      <dsp:txXfrm>
        <a:off x="60507" y="990119"/>
        <a:ext cx="2705076" cy="1118469"/>
      </dsp:txXfrm>
    </dsp:sp>
    <dsp:sp modelId="{0892F801-87B9-40AD-BD5C-9E8F03428EA3}">
      <dsp:nvSpPr>
        <dsp:cNvPr id="0" name=""/>
        <dsp:cNvSpPr/>
      </dsp:nvSpPr>
      <dsp:spPr>
        <a:xfrm>
          <a:off x="3297105" y="929612"/>
          <a:ext cx="2826090" cy="1239483"/>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dirty="0" smtClean="0">
              <a:cs typeface="+mj-cs"/>
            </a:rPr>
            <a:t>الجمهور</a:t>
          </a:r>
        </a:p>
        <a:p>
          <a:pPr lvl="0" algn="ctr" defTabSz="1244600">
            <a:lnSpc>
              <a:spcPct val="90000"/>
            </a:lnSpc>
            <a:spcBef>
              <a:spcPct val="0"/>
            </a:spcBef>
            <a:spcAft>
              <a:spcPct val="35000"/>
            </a:spcAft>
          </a:pPr>
          <a:r>
            <a:rPr lang="ar-EG" sz="2800" b="1" kern="1200" dirty="0" smtClean="0">
              <a:cs typeface="+mj-cs"/>
            </a:rPr>
            <a:t> </a:t>
          </a:r>
          <a:r>
            <a:rPr lang="en-US" sz="2800" b="1" kern="1200" dirty="0" smtClean="0">
              <a:cs typeface="+mj-cs"/>
            </a:rPr>
            <a:t>public</a:t>
          </a:r>
          <a:endParaRPr lang="en-US" sz="2800" b="1" kern="1200" dirty="0">
            <a:cs typeface="+mj-cs"/>
          </a:endParaRPr>
        </a:p>
      </dsp:txBody>
      <dsp:txXfrm>
        <a:off x="3357612" y="990119"/>
        <a:ext cx="2705076" cy="1118469"/>
      </dsp:txXfrm>
    </dsp:sp>
    <dsp:sp modelId="{39FA10BA-B124-4DAC-A0BD-0FE285B731F1}">
      <dsp:nvSpPr>
        <dsp:cNvPr id="0" name=""/>
        <dsp:cNvSpPr/>
      </dsp:nvSpPr>
      <dsp:spPr>
        <a:xfrm>
          <a:off x="6594211" y="929612"/>
          <a:ext cx="2826090" cy="1239483"/>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EG" sz="2800" b="1" kern="1200" dirty="0" smtClean="0">
              <a:cs typeface="+mj-cs"/>
            </a:rPr>
            <a:t>الترويج</a:t>
          </a:r>
        </a:p>
        <a:p>
          <a:pPr lvl="0" algn="ctr" defTabSz="1244600">
            <a:lnSpc>
              <a:spcPct val="90000"/>
            </a:lnSpc>
            <a:spcBef>
              <a:spcPct val="0"/>
            </a:spcBef>
            <a:spcAft>
              <a:spcPct val="35000"/>
            </a:spcAft>
          </a:pPr>
          <a:r>
            <a:rPr lang="ar-EG" sz="2800" b="1" kern="1200" dirty="0" smtClean="0">
              <a:cs typeface="+mj-cs"/>
            </a:rPr>
            <a:t> </a:t>
          </a:r>
          <a:r>
            <a:rPr lang="en-US" sz="2800" b="1" kern="1200" dirty="0" smtClean="0">
              <a:cs typeface="+mj-cs"/>
            </a:rPr>
            <a:t>promotion</a:t>
          </a:r>
          <a:endParaRPr lang="en-US" sz="2800" b="1" kern="1200" dirty="0">
            <a:cs typeface="+mj-cs"/>
          </a:endParaRPr>
        </a:p>
      </dsp:txBody>
      <dsp:txXfrm>
        <a:off x="6654718" y="990119"/>
        <a:ext cx="2705076" cy="11184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FD38-D5E2-4421-BA57-1FC1EA95CF36}">
      <dsp:nvSpPr>
        <dsp:cNvPr id="0" name=""/>
        <dsp:cNvSpPr/>
      </dsp:nvSpPr>
      <dsp:spPr>
        <a:xfrm>
          <a:off x="-4707356" y="-721590"/>
          <a:ext cx="5607076" cy="5607076"/>
        </a:xfrm>
        <a:prstGeom prst="blockArc">
          <a:avLst>
            <a:gd name="adj1" fmla="val 18900000"/>
            <a:gd name="adj2" fmla="val 2700000"/>
            <a:gd name="adj3" fmla="val 385"/>
          </a:avLst>
        </a:pr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459A2D-BCD3-4E61-8417-862D2ADB6731}">
      <dsp:nvSpPr>
        <dsp:cNvPr id="0" name=""/>
        <dsp:cNvSpPr/>
      </dsp:nvSpPr>
      <dsp:spPr>
        <a:xfrm>
          <a:off x="393769" y="260160"/>
          <a:ext cx="7158276" cy="5206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3269" tIns="71120" rIns="71120" bIns="71120" numCol="1" spcCol="1270" anchor="ctr" anchorCtr="0">
          <a:noAutofit/>
        </a:bodyPr>
        <a:lstStyle/>
        <a:p>
          <a:pPr lvl="0" algn="ctr" defTabSz="1244600" rtl="1">
            <a:lnSpc>
              <a:spcPct val="90000"/>
            </a:lnSpc>
            <a:spcBef>
              <a:spcPct val="0"/>
            </a:spcBef>
            <a:spcAft>
              <a:spcPct val="35000"/>
            </a:spcAft>
          </a:pPr>
          <a:r>
            <a:rPr lang="ar-EG" sz="2800" b="1" kern="1200" dirty="0" smtClean="0">
              <a:cs typeface="+mj-cs"/>
            </a:rPr>
            <a:t>تعرف جيداً على السوق</a:t>
          </a:r>
          <a:endParaRPr lang="en-US" sz="2800" b="1" kern="1200" dirty="0">
            <a:cs typeface="+mj-cs"/>
          </a:endParaRPr>
        </a:p>
      </dsp:txBody>
      <dsp:txXfrm>
        <a:off x="393769" y="260160"/>
        <a:ext cx="7158276" cy="520653"/>
      </dsp:txXfrm>
    </dsp:sp>
    <dsp:sp modelId="{196E8065-B3CF-4877-AF66-93B86B467F73}">
      <dsp:nvSpPr>
        <dsp:cNvPr id="0" name=""/>
        <dsp:cNvSpPr/>
      </dsp:nvSpPr>
      <dsp:spPr>
        <a:xfrm>
          <a:off x="68360" y="195078"/>
          <a:ext cx="650816" cy="650816"/>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B9D14FD-2664-48CC-8494-D7C4F61FE992}">
      <dsp:nvSpPr>
        <dsp:cNvPr id="0" name=""/>
        <dsp:cNvSpPr/>
      </dsp:nvSpPr>
      <dsp:spPr>
        <a:xfrm>
          <a:off x="766854" y="1040890"/>
          <a:ext cx="6785191" cy="520653"/>
        </a:xfrm>
        <a:prstGeom prst="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3269" tIns="71120" rIns="71120" bIns="71120" numCol="1" spcCol="1270" anchor="ctr" anchorCtr="0">
          <a:noAutofit/>
        </a:bodyPr>
        <a:lstStyle/>
        <a:p>
          <a:pPr lvl="0" algn="ctr" defTabSz="1244600" rtl="1">
            <a:lnSpc>
              <a:spcPct val="90000"/>
            </a:lnSpc>
            <a:spcBef>
              <a:spcPct val="0"/>
            </a:spcBef>
            <a:spcAft>
              <a:spcPct val="35000"/>
            </a:spcAft>
          </a:pPr>
          <a:r>
            <a:rPr lang="ar-EG" sz="2800" b="1" kern="1200" smtClean="0">
              <a:cs typeface="+mj-cs"/>
            </a:rPr>
            <a:t>يجب أن يكون لديك فكرة عامة ودقيقة عن سعر المنتَج</a:t>
          </a:r>
          <a:endParaRPr lang="en-US" sz="2800" b="1" kern="1200">
            <a:cs typeface="+mj-cs"/>
          </a:endParaRPr>
        </a:p>
      </dsp:txBody>
      <dsp:txXfrm>
        <a:off x="766854" y="1040890"/>
        <a:ext cx="6785191" cy="520653"/>
      </dsp:txXfrm>
    </dsp:sp>
    <dsp:sp modelId="{ED7C327D-72EA-4010-8A58-23F910083270}">
      <dsp:nvSpPr>
        <dsp:cNvPr id="0" name=""/>
        <dsp:cNvSpPr/>
      </dsp:nvSpPr>
      <dsp:spPr>
        <a:xfrm>
          <a:off x="441445" y="975809"/>
          <a:ext cx="650816" cy="650816"/>
        </a:xfrm>
        <a:prstGeom prst="ellipse">
          <a:avLst/>
        </a:prstGeom>
        <a:solidFill>
          <a:schemeClr val="lt1">
            <a:hueOff val="0"/>
            <a:satOff val="0"/>
            <a:lumOff val="0"/>
            <a:alphaOff val="0"/>
          </a:schemeClr>
        </a:soli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F9E885-8F89-489C-BE64-DD42FEAAC21C}">
      <dsp:nvSpPr>
        <dsp:cNvPr id="0" name=""/>
        <dsp:cNvSpPr/>
      </dsp:nvSpPr>
      <dsp:spPr>
        <a:xfrm>
          <a:off x="881361" y="1821621"/>
          <a:ext cx="6670684" cy="520653"/>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3269" tIns="71120" rIns="71120" bIns="71120" numCol="1" spcCol="1270" anchor="ctr" anchorCtr="0">
          <a:noAutofit/>
        </a:bodyPr>
        <a:lstStyle/>
        <a:p>
          <a:pPr lvl="0" algn="ctr" defTabSz="1244600" rtl="1">
            <a:lnSpc>
              <a:spcPct val="90000"/>
            </a:lnSpc>
            <a:spcBef>
              <a:spcPct val="0"/>
            </a:spcBef>
            <a:spcAft>
              <a:spcPct val="35000"/>
            </a:spcAft>
          </a:pPr>
          <a:r>
            <a:rPr lang="ar-EG" sz="2800" b="1" kern="1200" smtClean="0">
              <a:cs typeface="+mj-cs"/>
            </a:rPr>
            <a:t>حدد هدفك </a:t>
          </a:r>
          <a:endParaRPr lang="en-US" sz="2800" b="1" kern="1200">
            <a:cs typeface="+mj-cs"/>
          </a:endParaRPr>
        </a:p>
      </dsp:txBody>
      <dsp:txXfrm>
        <a:off x="881361" y="1821621"/>
        <a:ext cx="6670684" cy="520653"/>
      </dsp:txXfrm>
    </dsp:sp>
    <dsp:sp modelId="{920D73DB-5E06-4D3E-8338-C0E94CF4D975}">
      <dsp:nvSpPr>
        <dsp:cNvPr id="0" name=""/>
        <dsp:cNvSpPr/>
      </dsp:nvSpPr>
      <dsp:spPr>
        <a:xfrm>
          <a:off x="555952" y="1756539"/>
          <a:ext cx="650816" cy="650816"/>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1B8DA7B-7BC1-4703-B7A9-7325B74CDE22}">
      <dsp:nvSpPr>
        <dsp:cNvPr id="0" name=""/>
        <dsp:cNvSpPr/>
      </dsp:nvSpPr>
      <dsp:spPr>
        <a:xfrm>
          <a:off x="766854" y="2602351"/>
          <a:ext cx="6785191" cy="520653"/>
        </a:xfrm>
        <a:prstGeom prst="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3269" tIns="71120" rIns="71120" bIns="71120" numCol="1" spcCol="1270" anchor="ctr" anchorCtr="0">
          <a:noAutofit/>
        </a:bodyPr>
        <a:lstStyle/>
        <a:p>
          <a:pPr lvl="0" algn="ctr" defTabSz="1244600" rtl="1">
            <a:lnSpc>
              <a:spcPct val="90000"/>
            </a:lnSpc>
            <a:spcBef>
              <a:spcPct val="0"/>
            </a:spcBef>
            <a:spcAft>
              <a:spcPct val="35000"/>
            </a:spcAft>
          </a:pPr>
          <a:r>
            <a:rPr lang="ar-EG" sz="2800" b="1" kern="1200" smtClean="0">
              <a:cs typeface="+mj-cs"/>
            </a:rPr>
            <a:t>اختر قنواتك البيعية (التي ستبيع عن طريقها)</a:t>
          </a:r>
          <a:endParaRPr lang="en-US" sz="2800" b="1" kern="1200">
            <a:cs typeface="+mj-cs"/>
          </a:endParaRPr>
        </a:p>
      </dsp:txBody>
      <dsp:txXfrm>
        <a:off x="766854" y="2602351"/>
        <a:ext cx="6785191" cy="520653"/>
      </dsp:txXfrm>
    </dsp:sp>
    <dsp:sp modelId="{F572E80B-B968-4C24-AA5E-F3888161D9E8}">
      <dsp:nvSpPr>
        <dsp:cNvPr id="0" name=""/>
        <dsp:cNvSpPr/>
      </dsp:nvSpPr>
      <dsp:spPr>
        <a:xfrm>
          <a:off x="441445" y="2537270"/>
          <a:ext cx="650816" cy="650816"/>
        </a:xfrm>
        <a:prstGeom prst="ellipse">
          <a:avLst/>
        </a:prstGeom>
        <a:solidFill>
          <a:schemeClr val="lt1">
            <a:hueOff val="0"/>
            <a:satOff val="0"/>
            <a:lumOff val="0"/>
            <a:alphaOff val="0"/>
          </a:schemeClr>
        </a:solidFill>
        <a:ln w="9525" cap="flat" cmpd="sng" algn="ctr">
          <a:solidFill>
            <a:schemeClr val="accent3">
              <a:hueOff val="8437698"/>
              <a:satOff val="-12660"/>
              <a:lumOff val="-20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9E57CE-FF23-4B17-B8A0-1BEE0C5FDA7E}">
      <dsp:nvSpPr>
        <dsp:cNvPr id="0" name=""/>
        <dsp:cNvSpPr/>
      </dsp:nvSpPr>
      <dsp:spPr>
        <a:xfrm>
          <a:off x="393769" y="3383082"/>
          <a:ext cx="7158276" cy="52065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3269" tIns="71120" rIns="71120" bIns="71120" numCol="1" spcCol="1270" anchor="ctr" anchorCtr="0">
          <a:noAutofit/>
        </a:bodyPr>
        <a:lstStyle/>
        <a:p>
          <a:pPr lvl="0" algn="ctr" defTabSz="1244600" rtl="1">
            <a:lnSpc>
              <a:spcPct val="90000"/>
            </a:lnSpc>
            <a:spcBef>
              <a:spcPct val="0"/>
            </a:spcBef>
            <a:spcAft>
              <a:spcPct val="35000"/>
            </a:spcAft>
          </a:pPr>
          <a:r>
            <a:rPr lang="ar-EG" sz="2800" b="1" kern="1200" smtClean="0">
              <a:cs typeface="+mj-cs"/>
            </a:rPr>
            <a:t>حلل النتائج التي تحصل عليها</a:t>
          </a:r>
          <a:endParaRPr lang="en-US" sz="2800" b="1" kern="1200">
            <a:cs typeface="+mj-cs"/>
          </a:endParaRPr>
        </a:p>
      </dsp:txBody>
      <dsp:txXfrm>
        <a:off x="393769" y="3383082"/>
        <a:ext cx="7158276" cy="520653"/>
      </dsp:txXfrm>
    </dsp:sp>
    <dsp:sp modelId="{E19DB69A-6E15-4365-8200-651B5A6ADFA7}">
      <dsp:nvSpPr>
        <dsp:cNvPr id="0" name=""/>
        <dsp:cNvSpPr/>
      </dsp:nvSpPr>
      <dsp:spPr>
        <a:xfrm>
          <a:off x="68360" y="3318000"/>
          <a:ext cx="650816" cy="650816"/>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8700E31-55BD-4D67-AACC-A7B3D6455F19}" type="datetimeFigureOut">
              <a:rPr lang="ar-EG" smtClean="0"/>
              <a:t>20/04/1442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6FC50C5-4A02-4D0F-97F9-68E1689F7662}" type="slidenum">
              <a:rPr lang="ar-EG" smtClean="0"/>
              <a:t>‹#›</a:t>
            </a:fld>
            <a:endParaRPr lang="ar-EG"/>
          </a:p>
        </p:txBody>
      </p:sp>
    </p:spTree>
    <p:extLst>
      <p:ext uri="{BB962C8B-B14F-4D97-AF65-F5344CB8AC3E}">
        <p14:creationId xmlns:p14="http://schemas.microsoft.com/office/powerpoint/2010/main" val="377247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3A81D0-25FC-4F2F-A330-88AAC02B869C}" type="slidenum">
              <a:rPr kumimoji="0" lang="ar-EG"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ar-EG"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8808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3A81D0-25FC-4F2F-A330-88AAC02B869C}" type="slidenum">
              <a:rPr kumimoji="0" lang="ar-EG"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ar-EG"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9797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A667A5B1-AEF2-4BB4-AB50-C99D95E96195}" type="datetimeFigureOut">
              <a:rPr lang="ar-EG" smtClean="0"/>
              <a:t>20/04/1442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11328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A667A5B1-AEF2-4BB4-AB50-C99D95E96195}" type="datetimeFigureOut">
              <a:rPr lang="ar-EG" smtClean="0"/>
              <a:t>20/04/1442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353133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A667A5B1-AEF2-4BB4-AB50-C99D95E96195}" type="datetimeFigureOut">
              <a:rPr lang="ar-EG" smtClean="0"/>
              <a:t>20/04/1442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1006667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7421" y="1622324"/>
            <a:ext cx="10766321" cy="2202425"/>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688258" y="3706752"/>
            <a:ext cx="10805649" cy="1022560"/>
          </a:xfrm>
        </p:spPr>
        <p:txBody>
          <a:bodyPr>
            <a:normAutofit/>
          </a:bodyPr>
          <a:lstStyle>
            <a:lvl1pPr marL="0" indent="0" algn="r">
              <a:buNone/>
              <a:defRPr sz="3733" b="0" i="0">
                <a:solidFill>
                  <a:srgbClr val="9EFF29"/>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432058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8257" y="318780"/>
            <a:ext cx="10953136" cy="1018035"/>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98621" y="2025445"/>
            <a:ext cx="10994760" cy="445765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79434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9011" y="591210"/>
            <a:ext cx="8762551" cy="967132"/>
          </a:xfrm>
        </p:spPr>
        <p:txBody>
          <a:bodyPr>
            <a:normAutofit/>
          </a:bodyPr>
          <a:lstStyle>
            <a:lvl1pPr algn="l">
              <a:defRPr sz="480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859179" y="1569915"/>
            <a:ext cx="8792047"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264046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774504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35953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89" y="362194"/>
            <a:ext cx="10791153" cy="1018033"/>
          </a:xfrm>
        </p:spPr>
        <p:txBody>
          <a:bodyPr>
            <a:normAutofit/>
          </a:bodyPr>
          <a:lstStyle>
            <a:lvl1pPr algn="r">
              <a:defRPr sz="4800" baseline="0">
                <a:solidFill>
                  <a:schemeClr val="bg1"/>
                </a:solidFill>
                <a:effectLst>
                  <a:outerShdw blurRad="50800" dist="38100" dir="2700000" algn="tl" rotWithShape="0">
                    <a:prstClr val="black">
                      <a:alpha val="4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15839" y="203038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715839" y="2660244"/>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1" y="203038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6096001" y="2660244"/>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0475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357856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59245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A667A5B1-AEF2-4BB4-AB50-C99D95E96195}" type="datetimeFigureOut">
              <a:rPr lang="ar-EG" smtClean="0"/>
              <a:t>20/04/1442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281969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180262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472458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671136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E3B7839-5FAB-452F-80A6-E54A45549CA5}" type="datetimeFigureOut">
              <a:rPr kumimoji="0" lang="ar-EG" sz="90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90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F1618C-D3D5-4780-A038-660C14F47529}" type="slidenum">
              <a:rPr kumimoji="0" lang="ar-EG" sz="1050" b="0" i="0" u="none" strike="noStrike" kern="1200" cap="none" spc="0" normalizeH="0" baseline="0" noProof="0" smtClean="0">
                <a:ln>
                  <a:noFill/>
                </a:ln>
                <a:solidFill>
                  <a:srgbClr val="FFFFFF"/>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050" b="0" i="0" u="none" strike="noStrike" kern="1200" cap="none" spc="0" normalizeH="0" baseline="0" noProof="0">
              <a:ln>
                <a:noFill/>
              </a:ln>
              <a:solidFill>
                <a:srgbClr val="FFFFFF"/>
              </a:solidFill>
              <a:effectLst/>
              <a:uLnTx/>
              <a:uFillTx/>
              <a:latin typeface="Calibri" panose="020F0502020204030204"/>
              <a:ea typeface="+mn-ea"/>
              <a:cs typeface="Arial" panose="020B0604020202020204" pitchFamily="34" charset="0"/>
            </a:endParaRP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680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67A5B1-AEF2-4BB4-AB50-C99D95E96195}" type="datetimeFigureOut">
              <a:rPr lang="ar-EG" smtClean="0"/>
              <a:t>20/04/1442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46833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A667A5B1-AEF2-4BB4-AB50-C99D95E96195}" type="datetimeFigureOut">
              <a:rPr lang="ar-EG" smtClean="0"/>
              <a:t>20/04/1442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122519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A667A5B1-AEF2-4BB4-AB50-C99D95E96195}" type="datetimeFigureOut">
              <a:rPr lang="ar-EG" smtClean="0"/>
              <a:t>20/04/1442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296248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A667A5B1-AEF2-4BB4-AB50-C99D95E96195}" type="datetimeFigureOut">
              <a:rPr lang="ar-EG" smtClean="0"/>
              <a:t>20/04/1442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202416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7A5B1-AEF2-4BB4-AB50-C99D95E96195}" type="datetimeFigureOut">
              <a:rPr lang="ar-EG" smtClean="0"/>
              <a:t>20/04/1442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293139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67A5B1-AEF2-4BB4-AB50-C99D95E96195}" type="datetimeFigureOut">
              <a:rPr lang="ar-EG" smtClean="0"/>
              <a:t>20/04/1442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373975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67A5B1-AEF2-4BB4-AB50-C99D95E96195}" type="datetimeFigureOut">
              <a:rPr lang="ar-EG" smtClean="0"/>
              <a:t>20/04/1442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CB3D54D4-AD57-4ADF-831B-F08756061860}" type="slidenum">
              <a:rPr lang="ar-EG" smtClean="0"/>
              <a:t>‹#›</a:t>
            </a:fld>
            <a:endParaRPr lang="ar-EG"/>
          </a:p>
        </p:txBody>
      </p:sp>
    </p:spTree>
    <p:extLst>
      <p:ext uri="{BB962C8B-B14F-4D97-AF65-F5344CB8AC3E}">
        <p14:creationId xmlns:p14="http://schemas.microsoft.com/office/powerpoint/2010/main" val="4609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7A5B1-AEF2-4BB4-AB50-C99D95E96195}" type="datetimeFigureOut">
              <a:rPr lang="ar-EG" smtClean="0"/>
              <a:t>20/04/1442</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D54D4-AD57-4ADF-831B-F08756061860}" type="slidenum">
              <a:rPr lang="ar-EG" smtClean="0"/>
              <a:t>‹#›</a:t>
            </a:fld>
            <a:endParaRPr lang="ar-EG"/>
          </a:p>
        </p:txBody>
      </p:sp>
    </p:spTree>
    <p:extLst>
      <p:ext uri="{BB962C8B-B14F-4D97-AF65-F5344CB8AC3E}">
        <p14:creationId xmlns:p14="http://schemas.microsoft.com/office/powerpoint/2010/main" val="1930879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9B49E7-F225-4380-9154-3A921E70EDE2}" type="datetimeFigureOut">
              <a:rPr kumimoji="0" lang="ar-EG" sz="1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20/04/1442</a:t>
            </a:fld>
            <a:endParaRPr kumimoji="0" lang="ar-EG" sz="1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047ACC-0D15-424E-BFB0-B757813EDF31}" type="slidenum">
              <a:rPr kumimoji="0" lang="ar-EG" sz="16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ar-EG" sz="16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TextBox 6">
            <a:extLst>
              <a:ext uri="{FF2B5EF4-FFF2-40B4-BE49-F238E27FC236}">
                <a16:creationId xmlns:a16="http://schemas.microsoft.com/office/drawing/2014/main" id="{11E867DF-3DCA-4725-94F0-F2B6BD747A82}"/>
              </a:ext>
            </a:extLst>
          </p:cNvPr>
          <p:cNvSpPr txBox="1"/>
          <p:nvPr/>
        </p:nvSpPr>
        <p:spPr>
          <a:xfrm>
            <a:off x="-12200" y="6951663"/>
            <a:ext cx="11186167" cy="66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65000"/>
                  </a:prstClr>
                </a:solidFill>
                <a:effectLst/>
                <a:uLnTx/>
                <a:uFillTx/>
                <a:latin typeface="Calibri"/>
                <a:ea typeface="+mn-ea"/>
                <a:cs typeface="+mn-cs"/>
              </a:rPr>
              <a:t>This presentation uses a free template provided by FPPT.com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65000"/>
                  </a:prstClr>
                </a:solidFill>
                <a:effectLst/>
                <a:uLnTx/>
                <a:uFillTx/>
                <a:latin typeface="Calibri"/>
                <a:ea typeface="+mn-ea"/>
                <a:cs typeface="+mn-cs"/>
              </a:rPr>
              <a:t>www.free-power-point-templates.com</a:t>
            </a:r>
          </a:p>
        </p:txBody>
      </p:sp>
    </p:spTree>
    <p:extLst>
      <p:ext uri="{BB962C8B-B14F-4D97-AF65-F5344CB8AC3E}">
        <p14:creationId xmlns:p14="http://schemas.microsoft.com/office/powerpoint/2010/main" val="2266842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p:transition>
  <p:timing>
    <p:tnLst>
      <p:par>
        <p:cTn id="1" dur="indefinite" restart="never" nodeType="tmRoot"/>
      </p:par>
    </p:tnLst>
  </p:timing>
  <p:txStyles>
    <p:titleStyle>
      <a:lvl1pPr algn="ctr" defTabSz="1219170" rtl="1" eaLnBrk="1" latinLnBrk="0" hangingPunct="1">
        <a:spcBef>
          <a:spcPct val="0"/>
        </a:spcBef>
        <a:buNone/>
        <a:defRPr sz="5867" kern="1200">
          <a:solidFill>
            <a:schemeClr val="tx1"/>
          </a:solidFill>
          <a:latin typeface="+mj-lt"/>
          <a:ea typeface="+mj-ea"/>
          <a:cs typeface="+mj-cs"/>
        </a:defRPr>
      </a:lvl1pPr>
    </p:titleStyle>
    <p:bodyStyle>
      <a:lvl1pPr marL="457189" indent="-457189" algn="r" defTabSz="1219170" rtl="1"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r" defTabSz="1219170" rtl="1"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r" defTabSz="1219170" rtl="1"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r" defTabSz="1219170" rtl="1"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r" defTabSz="1219170" rtl="1" eaLnBrk="1" latinLnBrk="0" hangingPunct="1">
        <a:defRPr sz="2400" kern="1200">
          <a:solidFill>
            <a:schemeClr val="tx1"/>
          </a:solidFill>
          <a:latin typeface="+mn-lt"/>
          <a:ea typeface="+mn-ea"/>
          <a:cs typeface="+mn-cs"/>
        </a:defRPr>
      </a:lvl1pPr>
      <a:lvl2pPr marL="609585" algn="r" defTabSz="1219170" rtl="1" eaLnBrk="1" latinLnBrk="0" hangingPunct="1">
        <a:defRPr sz="2400" kern="1200">
          <a:solidFill>
            <a:schemeClr val="tx1"/>
          </a:solidFill>
          <a:latin typeface="+mn-lt"/>
          <a:ea typeface="+mn-ea"/>
          <a:cs typeface="+mn-cs"/>
        </a:defRPr>
      </a:lvl2pPr>
      <a:lvl3pPr marL="1219170" algn="r" defTabSz="1219170" rtl="1" eaLnBrk="1" latinLnBrk="0" hangingPunct="1">
        <a:defRPr sz="2400" kern="1200">
          <a:solidFill>
            <a:schemeClr val="tx1"/>
          </a:solidFill>
          <a:latin typeface="+mn-lt"/>
          <a:ea typeface="+mn-ea"/>
          <a:cs typeface="+mn-cs"/>
        </a:defRPr>
      </a:lvl3pPr>
      <a:lvl4pPr marL="1828754" algn="r" defTabSz="1219170" rtl="1" eaLnBrk="1" latinLnBrk="0" hangingPunct="1">
        <a:defRPr sz="2400" kern="1200">
          <a:solidFill>
            <a:schemeClr val="tx1"/>
          </a:solidFill>
          <a:latin typeface="+mn-lt"/>
          <a:ea typeface="+mn-ea"/>
          <a:cs typeface="+mn-cs"/>
        </a:defRPr>
      </a:lvl4pPr>
      <a:lvl5pPr marL="2438339" algn="r" defTabSz="1219170" rtl="1" eaLnBrk="1" latinLnBrk="0" hangingPunct="1">
        <a:defRPr sz="2400" kern="1200">
          <a:solidFill>
            <a:schemeClr val="tx1"/>
          </a:solidFill>
          <a:latin typeface="+mn-lt"/>
          <a:ea typeface="+mn-ea"/>
          <a:cs typeface="+mn-cs"/>
        </a:defRPr>
      </a:lvl5pPr>
      <a:lvl6pPr marL="3047924" algn="r" defTabSz="1219170" rtl="1" eaLnBrk="1" latinLnBrk="0" hangingPunct="1">
        <a:defRPr sz="2400" kern="1200">
          <a:solidFill>
            <a:schemeClr val="tx1"/>
          </a:solidFill>
          <a:latin typeface="+mn-lt"/>
          <a:ea typeface="+mn-ea"/>
          <a:cs typeface="+mn-cs"/>
        </a:defRPr>
      </a:lvl6pPr>
      <a:lvl7pPr marL="3657509" algn="r" defTabSz="1219170" rtl="1" eaLnBrk="1" latinLnBrk="0" hangingPunct="1">
        <a:defRPr sz="2400" kern="1200">
          <a:solidFill>
            <a:schemeClr val="tx1"/>
          </a:solidFill>
          <a:latin typeface="+mn-lt"/>
          <a:ea typeface="+mn-ea"/>
          <a:cs typeface="+mn-cs"/>
        </a:defRPr>
      </a:lvl7pPr>
      <a:lvl8pPr marL="4267093" algn="r" defTabSz="1219170" rtl="1" eaLnBrk="1" latinLnBrk="0" hangingPunct="1">
        <a:defRPr sz="2400" kern="1200">
          <a:solidFill>
            <a:schemeClr val="tx1"/>
          </a:solidFill>
          <a:latin typeface="+mn-lt"/>
          <a:ea typeface="+mn-ea"/>
          <a:cs typeface="+mn-cs"/>
        </a:defRPr>
      </a:lvl8pPr>
      <a:lvl9pPr marL="4876678" algn="r" defTabSz="1219170" rtl="1"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238" y="269734"/>
            <a:ext cx="7088669" cy="967132"/>
          </a:xfrm>
        </p:spPr>
        <p:txBody>
          <a:bodyPr>
            <a:normAutofit fontScale="90000"/>
          </a:bodyPr>
          <a:lstStyle/>
          <a:p>
            <a:pPr algn="ctr"/>
            <a:r>
              <a:rPr lang="ar-EG" sz="7200" b="1" dirty="0" smtClean="0"/>
              <a:t>استراتيجيات دخول السوق</a:t>
            </a:r>
            <a:endParaRPr lang="ar-EG" sz="7200" b="1" dirty="0">
              <a:solidFill>
                <a:schemeClr val="bg1"/>
              </a:solidFill>
            </a:endParaRPr>
          </a:p>
        </p:txBody>
      </p:sp>
      <p:sp>
        <p:nvSpPr>
          <p:cNvPr id="3" name="Subtitle 2"/>
          <p:cNvSpPr>
            <a:spLocks noGrp="1"/>
          </p:cNvSpPr>
          <p:nvPr>
            <p:ph idx="1"/>
          </p:nvPr>
        </p:nvSpPr>
        <p:spPr>
          <a:xfrm>
            <a:off x="1975078" y="6118844"/>
            <a:ext cx="2931402" cy="739156"/>
          </a:xfrm>
        </p:spPr>
        <p:txBody>
          <a:bodyPr/>
          <a:lstStyle/>
          <a:p>
            <a:pPr marL="0" indent="0">
              <a:buNone/>
            </a:pPr>
            <a:r>
              <a:rPr lang="ar-EG" sz="4000" b="1" dirty="0" smtClean="0">
                <a:solidFill>
                  <a:schemeClr val="bg1"/>
                </a:solidFill>
                <a:cs typeface="+mj-cs"/>
              </a:rPr>
              <a:t>بقيادة المدرب....</a:t>
            </a:r>
            <a:endParaRPr lang="ar-EG" sz="4000" b="1" dirty="0">
              <a:solidFill>
                <a:schemeClr val="bg1"/>
              </a:solidFill>
              <a:cs typeface="+mj-cs"/>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557238" y="1583475"/>
            <a:ext cx="7088669" cy="4188760"/>
          </a:xfrm>
          <a:prstGeom prst="ellipse">
            <a:avLst/>
          </a:prstGeom>
          <a:ln w="190500" cap="rnd">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790841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11951" y="2605309"/>
            <a:ext cx="5181430" cy="3494409"/>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السوق </a:t>
            </a:r>
            <a:r>
              <a:rPr lang="ar-EG" sz="2800" b="1" dirty="0">
                <a:latin typeface="Calibri" panose="020F0502020204030204" pitchFamily="34" charset="0"/>
                <a:ea typeface="Calibri" panose="020F0502020204030204" pitchFamily="34" charset="0"/>
                <a:cs typeface="Times New Roman" panose="02020603050405020304" pitchFamily="18" charset="0"/>
              </a:rPr>
              <a:t>بالإنجليزيّة</a:t>
            </a:r>
            <a:r>
              <a:rPr lang="en-US" sz="2800" b="1" dirty="0">
                <a:latin typeface="Times New Roman" panose="02020603050405020304" pitchFamily="18" charset="0"/>
                <a:ea typeface="Calibri" panose="020F0502020204030204" pitchFamily="34" charset="0"/>
                <a:cs typeface="Arial" panose="020B0604020202020204" pitchFamily="34" charset="0"/>
              </a:rPr>
              <a:t>(Market) </a:t>
            </a:r>
            <a:r>
              <a:rPr lang="ar-EG" sz="2800" b="1" dirty="0">
                <a:latin typeface="Calibri" panose="020F0502020204030204" pitchFamily="34" charset="0"/>
                <a:ea typeface="Calibri" panose="020F0502020204030204" pitchFamily="34" charset="0"/>
                <a:cs typeface="Times New Roman" panose="02020603050405020304" pitchFamily="18" charset="0"/>
              </a:rPr>
              <a:t> هو المكان الحقيقيّ أو الافتراضيّ الذي تُطبّق فيه عمليّات الطلب والعرض؛ إذ يُوفّر تفاعلاً بين البائعين والُمشترين من أجل تقديم الخدمات وبيع السلع مُقابل المُقايضة أو المال</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6" name="Rounded Rectangle 5"/>
          <p:cNvSpPr/>
          <p:nvPr/>
        </p:nvSpPr>
        <p:spPr>
          <a:xfrm>
            <a:off x="9273927" y="1594623"/>
            <a:ext cx="2319454" cy="579863"/>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تعريف السوق</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95" y="2605308"/>
            <a:ext cx="4500447" cy="3494409"/>
          </a:xfrm>
          <a:prstGeom prst="ellipse">
            <a:avLst/>
          </a:prstGeom>
          <a:ln>
            <a:noFill/>
          </a:ln>
          <a:effectLst>
            <a:softEdge rad="112500"/>
          </a:effectLst>
        </p:spPr>
      </p:pic>
    </p:spTree>
    <p:extLst>
      <p:ext uri="{BB962C8B-B14F-4D97-AF65-F5344CB8AC3E}">
        <p14:creationId xmlns:p14="http://schemas.microsoft.com/office/powerpoint/2010/main" val="77831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017" y="1572322"/>
            <a:ext cx="3601364" cy="623137"/>
          </a:xfrm>
        </p:spPr>
        <p:txBody>
          <a:bodyPr>
            <a:noAutofit/>
          </a:bodyPr>
          <a:lstStyle/>
          <a:p>
            <a:pPr marL="457200" lvl="0" indent="-457200">
              <a:lnSpc>
                <a:spcPct val="150000"/>
              </a:lnSpc>
              <a:spcBef>
                <a:spcPct val="20000"/>
              </a:spcBef>
              <a:spcAft>
                <a:spcPts val="800"/>
              </a:spcAft>
              <a:buFont typeface="Wingdings" panose="05000000000000000000" pitchFamily="2" charset="2"/>
              <a:buChar char="q"/>
            </a:pPr>
            <a:r>
              <a:rPr lang="ar-EG" sz="3600" b="1" dirty="0">
                <a:solidFill>
                  <a:srgbClr val="002060"/>
                </a:solidFill>
                <a:effectLst/>
                <a:latin typeface="Calibri" panose="020F0502020204030204" pitchFamily="34" charset="0"/>
                <a:ea typeface="Calibri" panose="020F0502020204030204" pitchFamily="34" charset="0"/>
              </a:rPr>
              <a:t>تطور مفهوم </a:t>
            </a:r>
            <a:r>
              <a:rPr lang="ar-EG" sz="3600" b="1" dirty="0" smtClean="0">
                <a:solidFill>
                  <a:srgbClr val="002060"/>
                </a:solidFill>
                <a:effectLst/>
                <a:latin typeface="Calibri" panose="020F0502020204030204" pitchFamily="34" charset="0"/>
                <a:ea typeface="Calibri" panose="020F0502020204030204" pitchFamily="34" charset="0"/>
              </a:rPr>
              <a:t>السوق</a:t>
            </a:r>
            <a:endParaRPr lang="ar-EG" sz="5400" dirty="0">
              <a:solidFill>
                <a:srgbClr val="002060"/>
              </a:solidFill>
            </a:endParaRPr>
          </a:p>
        </p:txBody>
      </p:sp>
      <p:sp>
        <p:nvSpPr>
          <p:cNvPr id="3" name="Content Placeholder 2"/>
          <p:cNvSpPr>
            <a:spLocks noGrp="1"/>
          </p:cNvSpPr>
          <p:nvPr>
            <p:ph idx="1"/>
          </p:nvPr>
        </p:nvSpPr>
        <p:spPr>
          <a:xfrm>
            <a:off x="6501162" y="2373879"/>
            <a:ext cx="5092219" cy="3948863"/>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ارتبط </a:t>
            </a:r>
            <a:r>
              <a:rPr lang="ar-EG" sz="2800" b="1" dirty="0">
                <a:latin typeface="Calibri" panose="020F0502020204030204" pitchFamily="34" charset="0"/>
                <a:ea typeface="Calibri" panose="020F0502020204030204" pitchFamily="34" charset="0"/>
                <a:cs typeface="Times New Roman" panose="02020603050405020304" pitchFamily="18" charset="0"/>
              </a:rPr>
              <a:t>ظهور مفهوم </a:t>
            </a:r>
            <a:r>
              <a:rPr lang="ar-EG" sz="2800" b="1" dirty="0" smtClean="0">
                <a:latin typeface="Calibri" panose="020F0502020204030204" pitchFamily="34" charset="0"/>
                <a:ea typeface="Calibri" panose="020F0502020204030204" pitchFamily="34" charset="0"/>
                <a:cs typeface="Times New Roman" panose="02020603050405020304" pitchFamily="18" charset="0"/>
              </a:rPr>
              <a:t>السوق </a:t>
            </a:r>
            <a:r>
              <a:rPr lang="ar-EG" sz="2800" b="1" dirty="0">
                <a:latin typeface="Calibri" panose="020F0502020204030204" pitchFamily="34" charset="0"/>
                <a:ea typeface="Calibri" panose="020F0502020204030204" pitchFamily="34" charset="0"/>
                <a:cs typeface="Times New Roman" panose="02020603050405020304" pitchFamily="18" charset="0"/>
              </a:rPr>
              <a:t>مع </a:t>
            </a:r>
            <a:r>
              <a:rPr lang="ar-EG" sz="2800" b="1" dirty="0" smtClean="0">
                <a:latin typeface="Calibri" panose="020F0502020204030204" pitchFamily="34" charset="0"/>
                <a:ea typeface="Calibri" panose="020F0502020204030204" pitchFamily="34" charset="0"/>
                <a:cs typeface="Times New Roman" panose="02020603050405020304" pitchFamily="18" charset="0"/>
              </a:rPr>
              <a:t>تطور </a:t>
            </a:r>
            <a:r>
              <a:rPr lang="ar-EG" sz="2800" b="1" dirty="0">
                <a:latin typeface="Calibri" panose="020F0502020204030204" pitchFamily="34" charset="0"/>
                <a:ea typeface="Calibri" panose="020F0502020204030204" pitchFamily="34" charset="0"/>
                <a:cs typeface="Times New Roman" panose="02020603050405020304" pitchFamily="18" charset="0"/>
              </a:rPr>
              <a:t>النشاطات الاقتصاديّة وعمليّات التجارة النّاتجة عن تقسيم الأعمال، فاعتمد الإنسان على الإنتاج من أجل إشباع حاجاته ضمن وحدة العائلة والمُجتَمع المُصغّر، ومع مرور الوقت ازدادت القدرات البشريّة </a:t>
            </a:r>
            <a:r>
              <a:rPr lang="ar-EG" sz="2800" b="1" dirty="0" smtClean="0">
                <a:latin typeface="Calibri" panose="020F0502020204030204" pitchFamily="34" charset="0"/>
                <a:ea typeface="Calibri" panose="020F0502020204030204" pitchFamily="34" charset="0"/>
                <a:cs typeface="Times New Roman" panose="02020603050405020304" pitchFamily="18" charset="0"/>
              </a:rPr>
              <a:t>الإنتاجيّة.</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313" y="2832410"/>
            <a:ext cx="4435391" cy="3490332"/>
          </a:xfrm>
          <a:prstGeom prst="ellipse">
            <a:avLst/>
          </a:prstGeom>
          <a:ln>
            <a:noFill/>
          </a:ln>
          <a:effectLst>
            <a:softEdge rad="112500"/>
          </a:effectLst>
        </p:spPr>
      </p:pic>
    </p:spTree>
    <p:extLst>
      <p:ext uri="{BB962C8B-B14F-4D97-AF65-F5344CB8AC3E}">
        <p14:creationId xmlns:p14="http://schemas.microsoft.com/office/powerpoint/2010/main" val="2874757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3962" y="2337681"/>
            <a:ext cx="5549419" cy="4040818"/>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مفهوم </a:t>
            </a:r>
            <a:r>
              <a:rPr lang="ar-EG" sz="2800" b="1" dirty="0">
                <a:latin typeface="Calibri" panose="020F0502020204030204" pitchFamily="34" charset="0"/>
                <a:ea typeface="Calibri" panose="020F0502020204030204" pitchFamily="34" charset="0"/>
                <a:cs typeface="Times New Roman" panose="02020603050405020304" pitchFamily="18" charset="0"/>
              </a:rPr>
              <a:t>معقد له العديد من الجوانب. يمكن تحديده حسب طبيعة كائنات معاملات السوق. هناك أسواق لعوامل الإنتاج (الأرض ، العمالة ، رأس المال) ، أسواق المنتجات والخدمات ، أسواق السلع طويلة الأجل (أكثر من عام) وليس الاستخدام طويل الأجل (حتى عام) ، إلخ.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9463498" y="1572321"/>
            <a:ext cx="2129883" cy="598089"/>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white"/>
                </a:solidFill>
                <a:effectLst/>
                <a:uLnTx/>
                <a:uFillTx/>
                <a:latin typeface="Calibri"/>
                <a:ea typeface="+mn-ea"/>
                <a:cs typeface="Times New Roman" panose="02020603050405020304" pitchFamily="18" charset="0"/>
              </a:rPr>
              <a:t>هيكل السوق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409" y="2676292"/>
            <a:ext cx="4559037" cy="3624147"/>
          </a:xfrm>
          <a:prstGeom prst="ellipse">
            <a:avLst/>
          </a:prstGeom>
          <a:ln>
            <a:noFill/>
          </a:ln>
          <a:effectLst>
            <a:softEdge rad="112500"/>
          </a:effectLst>
        </p:spPr>
      </p:pic>
    </p:spTree>
    <p:extLst>
      <p:ext uri="{BB962C8B-B14F-4D97-AF65-F5344CB8AC3E}">
        <p14:creationId xmlns:p14="http://schemas.microsoft.com/office/powerpoint/2010/main" val="189122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803" y="1583472"/>
            <a:ext cx="9221578" cy="735982"/>
          </a:xfrm>
        </p:spPr>
        <p:txBody>
          <a:bodyPr>
            <a:noAutofit/>
          </a:bodyPr>
          <a:lstStyle/>
          <a:p>
            <a:pPr marL="571500" lvl="0" indent="-571500">
              <a:lnSpc>
                <a:spcPct val="150000"/>
              </a:lnSpc>
              <a:spcBef>
                <a:spcPct val="20000"/>
              </a:spcBef>
              <a:spcAft>
                <a:spcPts val="800"/>
              </a:spcAft>
              <a:buFont typeface="Wingdings" panose="05000000000000000000" pitchFamily="2" charset="2"/>
              <a:buChar char="Ø"/>
            </a:pPr>
            <a:r>
              <a:rPr lang="ar-EG" sz="3600" b="1" dirty="0">
                <a:solidFill>
                  <a:schemeClr val="accent3">
                    <a:lumMod val="50000"/>
                  </a:schemeClr>
                </a:solidFill>
                <a:effectLst/>
                <a:latin typeface="Calibri" panose="020F0502020204030204" pitchFamily="34" charset="0"/>
                <a:ea typeface="Calibri" panose="020F0502020204030204" pitchFamily="34" charset="0"/>
              </a:rPr>
              <a:t>وفقًا لدرجة تقييد المنافسة، يتم تمييز أربعة نماذج رئيسية</a:t>
            </a:r>
            <a:r>
              <a:rPr lang="ar-EG" sz="3600" b="1" dirty="0" smtClean="0">
                <a:solidFill>
                  <a:schemeClr val="accent3">
                    <a:lumMod val="50000"/>
                  </a:schemeClr>
                </a:solidFill>
                <a:effectLst/>
                <a:latin typeface="Calibri" panose="020F0502020204030204" pitchFamily="34" charset="0"/>
                <a:ea typeface="Calibri" panose="020F0502020204030204" pitchFamily="34" charset="0"/>
              </a:rPr>
              <a:t>:</a:t>
            </a:r>
            <a:endParaRPr lang="ar-EG" sz="4400" dirty="0">
              <a:solidFill>
                <a:schemeClr val="accent3">
                  <a:lumMod val="50000"/>
                </a:schemeClr>
              </a:solidFill>
            </a:endParaRPr>
          </a:p>
        </p:txBody>
      </p:sp>
      <p:graphicFrame>
        <p:nvGraphicFramePr>
          <p:cNvPr id="4" name="Content Placeholder 3"/>
          <p:cNvGraphicFramePr>
            <a:graphicFrameLocks noGrp="1"/>
          </p:cNvGraphicFramePr>
          <p:nvPr>
            <p:ph idx="1"/>
          </p:nvPr>
        </p:nvGraphicFramePr>
        <p:xfrm>
          <a:off x="1100293" y="2520176"/>
          <a:ext cx="10329707" cy="394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19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5541" y="2598234"/>
            <a:ext cx="5727840" cy="3501483"/>
          </a:xfrm>
        </p:spPr>
        <p:txBody>
          <a:bodyPr>
            <a:noAutofit/>
          </a:bodyPr>
          <a:lstStyle/>
          <a:p>
            <a:pPr lvl="0" algn="just">
              <a:lnSpc>
                <a:spcPct val="150000"/>
              </a:lnSpc>
              <a:buClr>
                <a:schemeClr val="accent3"/>
              </a:buClr>
              <a:buFont typeface="Wingdings" panose="05000000000000000000" pitchFamily="2" charset="2"/>
              <a:buChar char="ü"/>
            </a:pPr>
            <a:r>
              <a:rPr lang="ar-EG" sz="2800" b="1" dirty="0">
                <a:cs typeface="+mj-cs"/>
              </a:rPr>
              <a:t>العديد من الشركات التي تنتمي إلى فئة السلع الصغيرة </a:t>
            </a:r>
            <a:r>
              <a:rPr lang="ar-EG" sz="2800" b="1" dirty="0" smtClean="0">
                <a:cs typeface="+mj-cs"/>
              </a:rPr>
              <a:t>والمتجانسة.</a:t>
            </a:r>
            <a:endParaRPr lang="ar-EG" sz="2800" b="1" dirty="0">
              <a:cs typeface="+mj-cs"/>
            </a:endParaRPr>
          </a:p>
          <a:p>
            <a:pPr lvl="0" algn="just">
              <a:lnSpc>
                <a:spcPct val="150000"/>
              </a:lnSpc>
              <a:buClr>
                <a:schemeClr val="accent3"/>
              </a:buClr>
              <a:buFont typeface="Wingdings" panose="05000000000000000000" pitchFamily="2" charset="2"/>
              <a:buChar char="ü"/>
            </a:pPr>
            <a:r>
              <a:rPr lang="ar-EG" sz="2800" b="1" dirty="0">
                <a:cs typeface="+mj-cs"/>
              </a:rPr>
              <a:t>الغياب التام للحواجز أمام الدخول إلى السوق.</a:t>
            </a:r>
          </a:p>
          <a:p>
            <a:pPr lvl="0" algn="just">
              <a:lnSpc>
                <a:spcPct val="150000"/>
              </a:lnSpc>
              <a:buClr>
                <a:schemeClr val="accent3"/>
              </a:buClr>
              <a:buFont typeface="Wingdings" panose="05000000000000000000" pitchFamily="2" charset="2"/>
              <a:buChar char="ü"/>
            </a:pPr>
            <a:r>
              <a:rPr lang="ar-EG" sz="2800" b="1" dirty="0">
                <a:cs typeface="+mj-cs"/>
              </a:rPr>
              <a:t>عدم وجود قيود على تدفق رؤوس الأموال عبر الصناعة</a:t>
            </a:r>
            <a:r>
              <a:rPr lang="ar-EG" sz="2800" b="1" dirty="0" smtClean="0">
                <a:cs typeface="+mj-cs"/>
              </a:rPr>
              <a:t>.</a:t>
            </a:r>
            <a:endParaRPr lang="ar-EG" sz="2800" b="1" dirty="0">
              <a:cs typeface="+mj-cs"/>
            </a:endParaRPr>
          </a:p>
        </p:txBody>
      </p:sp>
      <p:sp>
        <p:nvSpPr>
          <p:cNvPr id="4" name="Rounded Rectangle 3"/>
          <p:cNvSpPr/>
          <p:nvPr/>
        </p:nvSpPr>
        <p:spPr>
          <a:xfrm>
            <a:off x="9006298" y="1572321"/>
            <a:ext cx="2587083" cy="631543"/>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المنافسة الكاملة</a:t>
            </a:r>
          </a:p>
        </p:txBody>
      </p:sp>
      <p:pic>
        <p:nvPicPr>
          <p:cNvPr id="2050" name="Picture 2" descr="تحسين مهارات البيع - د. نبيهة جاب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97" y="2736618"/>
            <a:ext cx="4862474" cy="33630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31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9356" y="2408664"/>
            <a:ext cx="5594025" cy="3996374"/>
          </a:xfrm>
        </p:spPr>
        <p:txBody>
          <a:bodyPr>
            <a:normAutofit lnSpcReduction="10000"/>
          </a:bodyPr>
          <a:lstStyle/>
          <a:p>
            <a:pPr algn="just">
              <a:lnSpc>
                <a:spcPct val="150000"/>
              </a:lnSpc>
              <a:spcAft>
                <a:spcPts val="800"/>
              </a:spcAft>
              <a:buClr>
                <a:schemeClr val="accent3"/>
              </a:buClr>
              <a:buFont typeface="Wingdings" panose="05000000000000000000" pitchFamily="2" charset="2"/>
              <a:buChar char="ü"/>
            </a:pPr>
            <a:r>
              <a:rPr lang="ar-EG" sz="2800" b="1" dirty="0" smtClean="0">
                <a:latin typeface="Calibri" panose="020F0502020204030204" pitchFamily="34" charset="0"/>
                <a:ea typeface="Calibri" panose="020F0502020204030204" pitchFamily="34" charset="0"/>
                <a:cs typeface="+mj-cs"/>
              </a:rPr>
              <a:t>الأسواق </a:t>
            </a:r>
            <a:r>
              <a:rPr lang="ar-EG" sz="2800" b="1" dirty="0">
                <a:latin typeface="Calibri" panose="020F0502020204030204" pitchFamily="34" charset="0"/>
                <a:ea typeface="Calibri" panose="020F0502020204030204" pitchFamily="34" charset="0"/>
                <a:cs typeface="+mj-cs"/>
              </a:rPr>
              <a:t>التي يأخذ فيها المشترون أو البائعون في الحسبان قدرتهم على التأثير في سعر السوق غير قادرة على المنافسة</a:t>
            </a:r>
            <a:r>
              <a:rPr lang="ar-EG" sz="2800" b="1" dirty="0" smtClean="0">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a:p>
            <a:pPr algn="just">
              <a:lnSpc>
                <a:spcPct val="150000"/>
              </a:lnSpc>
              <a:spcAft>
                <a:spcPts val="800"/>
              </a:spcAft>
              <a:buClr>
                <a:schemeClr val="accent3"/>
              </a:buClr>
              <a:buFont typeface="Wingdings" panose="05000000000000000000" pitchFamily="2" charset="2"/>
              <a:buChar char="ü"/>
            </a:pPr>
            <a:r>
              <a:rPr lang="ar-EG" sz="2800" b="1" dirty="0">
                <a:latin typeface="Calibri" panose="020F0502020204030204" pitchFamily="34" charset="0"/>
                <a:ea typeface="Calibri" panose="020F0502020204030204" pitchFamily="34" charset="0"/>
                <a:cs typeface="+mj-cs"/>
              </a:rPr>
              <a:t>العديد من الأسواق ، مثل السيارات وحبوب الإفطار وتخصصات المطاعم، غير قادرة على المنافسة.</a:t>
            </a:r>
            <a:endParaRPr lang="en-US" sz="2800" dirty="0">
              <a:latin typeface="Calibri" panose="020F0502020204030204" pitchFamily="34" charset="0"/>
              <a:ea typeface="Calibri" panose="020F0502020204030204" pitchFamily="34" charset="0"/>
              <a:cs typeface="+mj-cs"/>
            </a:endParaRPr>
          </a:p>
          <a:p>
            <a:pPr>
              <a:buClr>
                <a:schemeClr val="accent3"/>
              </a:buClr>
              <a:buFont typeface="Wingdings" panose="05000000000000000000" pitchFamily="2" charset="2"/>
              <a:buChar char="ü"/>
            </a:pPr>
            <a:endParaRPr lang="ar-EG" dirty="0"/>
          </a:p>
        </p:txBody>
      </p:sp>
      <p:sp>
        <p:nvSpPr>
          <p:cNvPr id="4" name="Rounded Rectangle 3"/>
          <p:cNvSpPr/>
          <p:nvPr/>
        </p:nvSpPr>
        <p:spPr>
          <a:xfrm>
            <a:off x="8248015" y="1594624"/>
            <a:ext cx="3345366" cy="613317"/>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المنافسة غير الكاملة</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31" y="3010830"/>
            <a:ext cx="4489296" cy="3305000"/>
          </a:xfrm>
          <a:prstGeom prst="ellipse">
            <a:avLst/>
          </a:prstGeom>
          <a:ln>
            <a:noFill/>
          </a:ln>
          <a:effectLst>
            <a:softEdge rad="112500"/>
          </a:effectLst>
        </p:spPr>
      </p:pic>
    </p:spTree>
    <p:extLst>
      <p:ext uri="{BB962C8B-B14F-4D97-AF65-F5344CB8AC3E}">
        <p14:creationId xmlns:p14="http://schemas.microsoft.com/office/powerpoint/2010/main" val="215281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447" y="1583472"/>
            <a:ext cx="6065783" cy="647604"/>
          </a:xfrm>
        </p:spPr>
        <p:txBody>
          <a:bodyPr>
            <a:noAutofit/>
          </a:bodyPr>
          <a:lstStyle/>
          <a:p>
            <a:pPr marL="571500" lvl="0" indent="-571500">
              <a:lnSpc>
                <a:spcPct val="150000"/>
              </a:lnSpc>
              <a:spcBef>
                <a:spcPct val="20000"/>
              </a:spcBef>
              <a:spcAft>
                <a:spcPts val="800"/>
              </a:spcAft>
              <a:buFont typeface="Wingdings" panose="05000000000000000000" pitchFamily="2" charset="2"/>
              <a:buChar char="Ø"/>
            </a:pPr>
            <a:r>
              <a:rPr lang="ar-EG" sz="3600" b="1" dirty="0">
                <a:solidFill>
                  <a:schemeClr val="accent3">
                    <a:lumMod val="50000"/>
                  </a:schemeClr>
                </a:solidFill>
                <a:effectLst/>
                <a:latin typeface="Calibri" panose="020F0502020204030204" pitchFamily="34" charset="0"/>
                <a:ea typeface="Calibri" panose="020F0502020204030204" pitchFamily="34" charset="0"/>
              </a:rPr>
              <a:t>في الحالة </a:t>
            </a:r>
            <a:r>
              <a:rPr lang="ar-EG" sz="3600" b="1" dirty="0" smtClean="0">
                <a:solidFill>
                  <a:schemeClr val="accent3">
                    <a:lumMod val="50000"/>
                  </a:schemeClr>
                </a:solidFill>
                <a:effectLst/>
                <a:latin typeface="Calibri" panose="020F0502020204030204" pitchFamily="34" charset="0"/>
                <a:ea typeface="Calibri" panose="020F0502020204030204" pitchFamily="34" charset="0"/>
              </a:rPr>
              <a:t>العامة، </a:t>
            </a:r>
            <a:r>
              <a:rPr lang="ar-EG" sz="3600" b="1" dirty="0">
                <a:solidFill>
                  <a:schemeClr val="accent3">
                    <a:lumMod val="50000"/>
                  </a:schemeClr>
                </a:solidFill>
                <a:effectLst/>
                <a:latin typeface="Calibri" panose="020F0502020204030204" pitchFamily="34" charset="0"/>
                <a:ea typeface="Calibri" panose="020F0502020204030204" pitchFamily="34" charset="0"/>
              </a:rPr>
              <a:t>هناك أربعة منهم</a:t>
            </a:r>
            <a:r>
              <a:rPr lang="ar-EG" sz="3600" b="1" dirty="0" smtClean="0">
                <a:solidFill>
                  <a:schemeClr val="accent3">
                    <a:lumMod val="50000"/>
                  </a:schemeClr>
                </a:solidFill>
                <a:effectLst/>
                <a:latin typeface="Calibri" panose="020F0502020204030204" pitchFamily="34" charset="0"/>
                <a:ea typeface="Calibri" panose="020F0502020204030204" pitchFamily="34" charset="0"/>
              </a:rPr>
              <a:t>:</a:t>
            </a:r>
            <a:endParaRPr lang="ar-EG" sz="4400" dirty="0">
              <a:solidFill>
                <a:schemeClr val="accent3">
                  <a:lumMod val="50000"/>
                </a:schemeClr>
              </a:solidFill>
            </a:endParaRPr>
          </a:p>
        </p:txBody>
      </p:sp>
      <p:graphicFrame>
        <p:nvGraphicFramePr>
          <p:cNvPr id="4" name="Content Placeholder 3"/>
          <p:cNvGraphicFramePr>
            <a:graphicFrameLocks noGrp="1"/>
          </p:cNvGraphicFramePr>
          <p:nvPr>
            <p:ph idx="1"/>
          </p:nvPr>
        </p:nvGraphicFramePr>
        <p:xfrm>
          <a:off x="620790" y="2231076"/>
          <a:ext cx="5010575" cy="4225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289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561422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8068" y="2856286"/>
            <a:ext cx="4740551" cy="2791084"/>
          </a:xfrm>
        </p:spPr>
        <p:txBody>
          <a:bodyPr>
            <a:noAutofit/>
          </a:bodyPr>
          <a:lstStyle/>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الاحتكار </a:t>
            </a:r>
            <a:r>
              <a:rPr lang="ar-EG" sz="3200" b="1" dirty="0">
                <a:latin typeface="Times New Roman" panose="02020603050405020304" pitchFamily="18" charset="0"/>
                <a:cs typeface="Times New Roman" panose="02020603050405020304" pitchFamily="18" charset="0"/>
              </a:rPr>
              <a:t>الخالص</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احتكار </a:t>
            </a:r>
            <a:r>
              <a:rPr lang="ar-EG" sz="3200" b="1" dirty="0">
                <a:latin typeface="Times New Roman" panose="02020603050405020304" pitchFamily="18" charset="0"/>
                <a:cs typeface="Times New Roman" panose="02020603050405020304" pitchFamily="18" charset="0"/>
              </a:rPr>
              <a:t>القلة</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المنافسة </a:t>
            </a:r>
            <a:r>
              <a:rPr lang="ar-EG" sz="3200" b="1" dirty="0">
                <a:latin typeface="Times New Roman" panose="02020603050405020304" pitchFamily="18" charset="0"/>
                <a:cs typeface="Times New Roman" panose="02020603050405020304" pitchFamily="18" charset="0"/>
              </a:rPr>
              <a:t>الاحتكارية.</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32180">
            <a:off x="389504" y="3918107"/>
            <a:ext cx="2977842" cy="2346087"/>
          </a:xfrm>
          <a:prstGeom prst="rect">
            <a:avLst/>
          </a:prstGeom>
        </p:spPr>
      </p:pic>
      <p:sp>
        <p:nvSpPr>
          <p:cNvPr id="6" name="Rectangle 5"/>
          <p:cNvSpPr/>
          <p:nvPr/>
        </p:nvSpPr>
        <p:spPr>
          <a:xfrm>
            <a:off x="8855351" y="1585339"/>
            <a:ext cx="2453268" cy="646771"/>
          </a:xfrm>
          <a:prstGeom prst="rec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الجلسة </a:t>
            </a: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الثانية</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Tree>
    <p:extLst>
      <p:ext uri="{BB962C8B-B14F-4D97-AF65-F5344CB8AC3E}">
        <p14:creationId xmlns:p14="http://schemas.microsoft.com/office/powerpoint/2010/main" val="319251972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2585" y="2568126"/>
            <a:ext cx="6240796" cy="3896013"/>
          </a:xfrm>
        </p:spPr>
        <p:txBody>
          <a:bodyPr>
            <a:normAutofit lnSpcReduction="10000"/>
          </a:bodyPr>
          <a:lstStyle/>
          <a:p>
            <a:pPr algn="r">
              <a:lnSpc>
                <a:spcPct val="150000"/>
              </a:lnSpc>
              <a:spcAft>
                <a:spcPts val="800"/>
              </a:spcAft>
              <a:buClr>
                <a:schemeClr val="accent3"/>
              </a:buClr>
              <a:buFont typeface="Wingdings" panose="05000000000000000000" pitchFamily="2" charset="2"/>
              <a:buChar char="ü"/>
            </a:pPr>
            <a:r>
              <a:rPr lang="ar-EG" sz="2800" b="1" dirty="0" smtClean="0">
                <a:latin typeface="Calibri" panose="020F0502020204030204" pitchFamily="34" charset="0"/>
                <a:ea typeface="Calibri" panose="020F0502020204030204" pitchFamily="34" charset="0"/>
                <a:cs typeface="+mj-cs"/>
              </a:rPr>
              <a:t>هذا </a:t>
            </a:r>
            <a:r>
              <a:rPr lang="ar-EG" sz="2800" b="1" dirty="0">
                <a:latin typeface="Calibri" panose="020F0502020204030204" pitchFamily="34" charset="0"/>
                <a:ea typeface="Calibri" panose="020F0502020204030204" pitchFamily="34" charset="0"/>
                <a:cs typeface="+mj-cs"/>
              </a:rPr>
              <a:t>هو الموقف الذي يوجد فيه بائع واحد للبضائع التي ليس لها بدائل قريبة. يشير هذا المصطلح أيضًا إلى هذا البائع الوحيد للبضائع</a:t>
            </a:r>
            <a:r>
              <a:rPr lang="ar-EG" sz="2800" b="1" dirty="0" smtClean="0">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a:p>
            <a:pPr algn="r">
              <a:lnSpc>
                <a:spcPct val="150000"/>
              </a:lnSpc>
              <a:spcAft>
                <a:spcPts val="800"/>
              </a:spcAft>
              <a:buClr>
                <a:schemeClr val="accent3"/>
              </a:buClr>
              <a:buFont typeface="Wingdings" panose="05000000000000000000" pitchFamily="2" charset="2"/>
              <a:buChar char="ü"/>
            </a:pPr>
            <a:r>
              <a:rPr lang="ar-EG" sz="2800" b="1" dirty="0">
                <a:latin typeface="Calibri" panose="020F0502020204030204" pitchFamily="34" charset="0"/>
                <a:ea typeface="Calibri" panose="020F0502020204030204" pitchFamily="34" charset="0"/>
                <a:cs typeface="+mj-cs"/>
              </a:rPr>
              <a:t>يتناقض السوق الذي يسيطر عليه الاحتكار بشكل حاد مع سوق منافسة بالكامل حيث يقدم العديد من البائعين المتنافسين منتجات موحدة للبيع.</a:t>
            </a:r>
            <a:endParaRPr lang="en-US" sz="2800" dirty="0">
              <a:effectLst/>
              <a:latin typeface="Calibri" panose="020F0502020204030204" pitchFamily="34" charset="0"/>
              <a:ea typeface="Calibri" panose="020F0502020204030204" pitchFamily="34" charset="0"/>
              <a:cs typeface="+mj-cs"/>
            </a:endParaRPr>
          </a:p>
        </p:txBody>
      </p:sp>
      <p:sp>
        <p:nvSpPr>
          <p:cNvPr id="4" name="Rounded Rectangle 3"/>
          <p:cNvSpPr/>
          <p:nvPr/>
        </p:nvSpPr>
        <p:spPr>
          <a:xfrm>
            <a:off x="8872483" y="1572323"/>
            <a:ext cx="2720898" cy="646770"/>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الاحتكار الخالص</a:t>
            </a:r>
          </a:p>
        </p:txBody>
      </p:sp>
      <p:pic>
        <p:nvPicPr>
          <p:cNvPr id="3074" name="Picture 2" descr="الاحتكار» يطول تطبيقات وشركات غير غذائي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75" y="3019606"/>
            <a:ext cx="4528927" cy="34445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5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8595" y="2565517"/>
            <a:ext cx="5107259" cy="3772050"/>
          </a:xfrm>
        </p:spPr>
        <p:txBody>
          <a:bodyPr>
            <a:noAutofit/>
          </a:bodyPr>
          <a:lstStyle/>
          <a:p>
            <a:pPr marL="578166" indent="-457200" algn="r" rtl="1">
              <a:lnSpc>
                <a:spcPct val="100000"/>
              </a:lnSpc>
              <a:buClr>
                <a:schemeClr val="accent3"/>
              </a:buClr>
              <a:buSzPct val="100000"/>
              <a:buFont typeface="Wingdings" panose="05000000000000000000" pitchFamily="2" charset="2"/>
              <a:buChar char="Ø"/>
              <a:defRPr/>
            </a:pPr>
            <a:r>
              <a:rPr lang="ar-EG" sz="2800" b="1" dirty="0">
                <a:latin typeface="Times New Roman" panose="02020603050405020304" pitchFamily="18" charset="0"/>
                <a:ea typeface="GE SS Two Light" pitchFamily="18" charset="-78"/>
                <a:cs typeface="Times New Roman" panose="02020603050405020304" pitchFamily="18" charset="0"/>
              </a:rPr>
              <a:t>إ</a:t>
            </a:r>
            <a:r>
              <a:rPr lang="ar-SA" sz="2800" b="1" dirty="0">
                <a:latin typeface="Times New Roman" panose="02020603050405020304" pitchFamily="18" charset="0"/>
                <a:ea typeface="GE SS Two Light" pitchFamily="18" charset="-78"/>
                <a:cs typeface="Times New Roman" panose="02020603050405020304" pitchFamily="18" charset="0"/>
              </a:rPr>
              <a:t>سم.</a:t>
            </a:r>
            <a:endParaRPr lang="en-US" sz="2800" b="1" dirty="0">
              <a:latin typeface="Times New Roman" panose="02020603050405020304" pitchFamily="18" charset="0"/>
              <a:ea typeface="GE SS Two Light" pitchFamily="18" charset="-78"/>
              <a:cs typeface="Times New Roman" panose="02020603050405020304" pitchFamily="18" charset="0"/>
            </a:endParaRPr>
          </a:p>
          <a:p>
            <a:pPr marL="578166" indent="-457200" algn="r" rtl="1">
              <a:lnSpc>
                <a:spcPct val="100000"/>
              </a:lnSpc>
              <a:buClr>
                <a:schemeClr val="accent3"/>
              </a:buClr>
              <a:buSzPct val="100000"/>
              <a:buFont typeface="Wingdings" panose="05000000000000000000" pitchFamily="2" charset="2"/>
              <a:buChar char="Ø"/>
              <a:defRPr/>
            </a:pPr>
            <a:r>
              <a:rPr lang="ar-SA" sz="2800" b="1" dirty="0">
                <a:latin typeface="Times New Roman" panose="02020603050405020304" pitchFamily="18" charset="0"/>
                <a:ea typeface="GE SS Two Light" pitchFamily="18" charset="-78"/>
                <a:cs typeface="Times New Roman" panose="02020603050405020304" pitchFamily="18" charset="0"/>
              </a:rPr>
              <a:t>الكنية.</a:t>
            </a:r>
            <a:endParaRPr lang="en-US" sz="2800" b="1" dirty="0">
              <a:latin typeface="Times New Roman" panose="02020603050405020304" pitchFamily="18" charset="0"/>
              <a:ea typeface="GE SS Two Light" pitchFamily="18" charset="-78"/>
              <a:cs typeface="Times New Roman" panose="02020603050405020304" pitchFamily="18" charset="0"/>
            </a:endParaRPr>
          </a:p>
          <a:p>
            <a:pPr marL="578166" indent="-457200" algn="r" rtl="1">
              <a:lnSpc>
                <a:spcPct val="100000"/>
              </a:lnSpc>
              <a:buClr>
                <a:schemeClr val="accent3"/>
              </a:buClr>
              <a:buSzPct val="100000"/>
              <a:buFont typeface="Wingdings" panose="05000000000000000000" pitchFamily="2" charset="2"/>
              <a:buChar char="Ø"/>
              <a:defRPr/>
            </a:pPr>
            <a:r>
              <a:rPr lang="ar-SA" sz="2800" b="1" dirty="0">
                <a:latin typeface="Times New Roman" panose="02020603050405020304" pitchFamily="18" charset="0"/>
                <a:ea typeface="GE SS Two Light" pitchFamily="18" charset="-78"/>
                <a:cs typeface="Times New Roman" panose="02020603050405020304" pitchFamily="18" charset="0"/>
              </a:rPr>
              <a:t>الحالة ال</a:t>
            </a:r>
            <a:r>
              <a:rPr lang="ar-EG" sz="2800" b="1" dirty="0">
                <a:latin typeface="Times New Roman" panose="02020603050405020304" pitchFamily="18" charset="0"/>
                <a:ea typeface="GE SS Two Light" pitchFamily="18" charset="-78"/>
                <a:cs typeface="Times New Roman" panose="02020603050405020304" pitchFamily="18" charset="0"/>
              </a:rPr>
              <a:t>إ</a:t>
            </a:r>
            <a:r>
              <a:rPr lang="ar-SA" sz="2800" b="1" dirty="0">
                <a:latin typeface="Times New Roman" panose="02020603050405020304" pitchFamily="18" charset="0"/>
                <a:ea typeface="GE SS Two Light" pitchFamily="18" charset="-78"/>
                <a:cs typeface="Times New Roman" panose="02020603050405020304" pitchFamily="18" charset="0"/>
              </a:rPr>
              <a:t>جتماعية.</a:t>
            </a:r>
            <a:endParaRPr lang="en-US" sz="2800" b="1" dirty="0">
              <a:latin typeface="Times New Roman" panose="02020603050405020304" pitchFamily="18" charset="0"/>
              <a:ea typeface="GE SS Two Light" pitchFamily="18" charset="-78"/>
              <a:cs typeface="Times New Roman" panose="02020603050405020304" pitchFamily="18" charset="0"/>
            </a:endParaRPr>
          </a:p>
          <a:p>
            <a:pPr marL="578166" indent="-457200" algn="r" rtl="1">
              <a:lnSpc>
                <a:spcPct val="100000"/>
              </a:lnSpc>
              <a:buClr>
                <a:schemeClr val="accent3"/>
              </a:buClr>
              <a:buSzPct val="100000"/>
              <a:buFont typeface="Wingdings" panose="05000000000000000000" pitchFamily="2" charset="2"/>
              <a:buChar char="Ø"/>
              <a:defRPr/>
            </a:pPr>
            <a:r>
              <a:rPr lang="ar-SA" sz="2800" b="1" dirty="0">
                <a:latin typeface="Times New Roman" panose="02020603050405020304" pitchFamily="18" charset="0"/>
                <a:ea typeface="GE SS Two Light" pitchFamily="18" charset="-78"/>
                <a:cs typeface="Times New Roman" panose="02020603050405020304" pitchFamily="18" charset="0"/>
              </a:rPr>
              <a:t>الخبرات العملية.</a:t>
            </a:r>
            <a:endParaRPr lang="en-US" sz="2800" b="1" dirty="0">
              <a:latin typeface="Times New Roman" panose="02020603050405020304" pitchFamily="18" charset="0"/>
              <a:ea typeface="GE SS Two Light" pitchFamily="18" charset="-78"/>
              <a:cs typeface="Times New Roman" panose="02020603050405020304" pitchFamily="18" charset="0"/>
            </a:endParaRPr>
          </a:p>
          <a:p>
            <a:pPr marL="578166" indent="-457200" algn="r" rtl="1">
              <a:lnSpc>
                <a:spcPct val="100000"/>
              </a:lnSpc>
              <a:buClr>
                <a:schemeClr val="accent3"/>
              </a:buClr>
              <a:buSzPct val="100000"/>
              <a:buFont typeface="Wingdings" panose="05000000000000000000" pitchFamily="2" charset="2"/>
              <a:buChar char="Ø"/>
              <a:defRPr/>
            </a:pPr>
            <a:r>
              <a:rPr lang="ar-SA" sz="2800" b="1" dirty="0">
                <a:latin typeface="Times New Roman" panose="02020603050405020304" pitchFamily="18" charset="0"/>
                <a:ea typeface="GE SS Two Light" pitchFamily="18" charset="-78"/>
                <a:cs typeface="Times New Roman" panose="02020603050405020304" pitchFamily="18" charset="0"/>
              </a:rPr>
              <a:t>العمل الحالي مع شرح طبيعة العمل.</a:t>
            </a:r>
            <a:endParaRPr lang="en-US" sz="2800" b="1" dirty="0">
              <a:latin typeface="Times New Roman" panose="02020603050405020304" pitchFamily="18" charset="0"/>
              <a:ea typeface="GE SS Two Light" pitchFamily="18" charset="-78"/>
              <a:cs typeface="Times New Roman" panose="02020603050405020304" pitchFamily="18" charset="0"/>
            </a:endParaRPr>
          </a:p>
          <a:p>
            <a:pPr marL="578166" indent="-457200" algn="r" rtl="1">
              <a:lnSpc>
                <a:spcPct val="100000"/>
              </a:lnSpc>
              <a:buClr>
                <a:schemeClr val="accent3"/>
              </a:buClr>
              <a:buSzPct val="100000"/>
              <a:buFont typeface="Wingdings" panose="05000000000000000000" pitchFamily="2" charset="2"/>
              <a:buChar char="Ø"/>
              <a:defRPr/>
            </a:pPr>
            <a:r>
              <a:rPr lang="ar-SA" sz="2800" b="1" dirty="0">
                <a:latin typeface="Times New Roman" panose="02020603050405020304" pitchFamily="18" charset="0"/>
                <a:ea typeface="GE SS Two Light" pitchFamily="18" charset="-78"/>
                <a:cs typeface="Times New Roman" panose="02020603050405020304" pitchFamily="18" charset="0"/>
              </a:rPr>
              <a:t>الهوايات.</a:t>
            </a:r>
            <a:endParaRPr lang="en-US" sz="2800" b="1" dirty="0">
              <a:latin typeface="Times New Roman" panose="02020603050405020304" pitchFamily="18" charset="0"/>
              <a:ea typeface="GE SS Two Light" pitchFamily="18" charset="-78"/>
              <a:cs typeface="Times New Roman" panose="02020603050405020304" pitchFamily="18" charset="0"/>
            </a:endParaRPr>
          </a:p>
          <a:p>
            <a:pPr marL="578166" indent="-457200" algn="r" rtl="1">
              <a:lnSpc>
                <a:spcPct val="100000"/>
              </a:lnSpc>
              <a:buClr>
                <a:schemeClr val="accent3"/>
              </a:buClr>
              <a:buSzPct val="100000"/>
              <a:buFont typeface="Wingdings" panose="05000000000000000000" pitchFamily="2" charset="2"/>
              <a:buChar char="Ø"/>
              <a:defRPr/>
            </a:pPr>
            <a:r>
              <a:rPr lang="ar-SA" sz="2800" b="1" dirty="0">
                <a:latin typeface="Times New Roman" panose="02020603050405020304" pitchFamily="18" charset="0"/>
                <a:ea typeface="GE SS Two Light" pitchFamily="18" charset="-78"/>
                <a:cs typeface="Times New Roman" panose="02020603050405020304" pitchFamily="18" charset="0"/>
              </a:rPr>
              <a:t>ما هي توقعاتك وأهدافك من </a:t>
            </a:r>
            <a:r>
              <a:rPr lang="ar-SA" sz="2800" b="1" dirty="0" smtClean="0">
                <a:latin typeface="Times New Roman" panose="02020603050405020304" pitchFamily="18" charset="0"/>
                <a:ea typeface="GE SS Two Light" pitchFamily="18" charset="-78"/>
                <a:cs typeface="Times New Roman" panose="02020603050405020304" pitchFamily="18" charset="0"/>
              </a:rPr>
              <a:t>الدورة</a:t>
            </a:r>
            <a:r>
              <a:rPr lang="ar-EG" sz="2800" b="1" dirty="0" smtClean="0">
                <a:latin typeface="Times New Roman" panose="02020603050405020304" pitchFamily="18" charset="0"/>
                <a:ea typeface="GE SS Two Light" pitchFamily="18" charset="-78"/>
                <a:cs typeface="Times New Roman" panose="02020603050405020304" pitchFamily="18" charset="0"/>
              </a:rPr>
              <a:t>.</a:t>
            </a:r>
            <a:endParaRPr lang="ar-EG" sz="2800" dirty="0">
              <a:latin typeface="Times New Roman" panose="02020603050405020304" pitchFamily="18" charset="0"/>
              <a:cs typeface="Times New Roman" panose="02020603050405020304" pitchFamily="18" charset="0"/>
            </a:endParaRPr>
          </a:p>
        </p:txBody>
      </p:sp>
      <p:sp>
        <p:nvSpPr>
          <p:cNvPr id="4" name="Explosion: 8 Points 4">
            <a:extLst>
              <a:ext uri="{FF2B5EF4-FFF2-40B4-BE49-F238E27FC236}">
                <a16:creationId xmlns:a16="http://schemas.microsoft.com/office/drawing/2014/main" id="{3D94C4DB-2ADC-440F-AAA4-E0DFEE00A257}"/>
              </a:ext>
            </a:extLst>
          </p:cNvPr>
          <p:cNvSpPr/>
          <p:nvPr/>
        </p:nvSpPr>
        <p:spPr>
          <a:xfrm>
            <a:off x="8264233" y="1164004"/>
            <a:ext cx="2921621" cy="1170878"/>
          </a:xfrm>
          <a:prstGeom prst="irregularSeal1">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تعارف</a:t>
            </a:r>
            <a:r>
              <a:rPr kumimoji="0" lang="ar-EG" sz="3600" b="1"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ar-EG" sz="36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1026" name="Picture 2" descr="Welcome to all my visitors – mostafa moha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78" y="3034819"/>
            <a:ext cx="3486809" cy="348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53354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038" y="1583473"/>
            <a:ext cx="4337343" cy="624468"/>
          </a:xfrm>
        </p:spPr>
        <p:txBody>
          <a:bodyPr>
            <a:noAutofit/>
          </a:bodyPr>
          <a:lstStyle/>
          <a:p>
            <a:pPr marL="571500" lvl="0" indent="-571500">
              <a:lnSpc>
                <a:spcPct val="150000"/>
              </a:lnSpc>
              <a:spcBef>
                <a:spcPct val="20000"/>
              </a:spcBef>
              <a:spcAft>
                <a:spcPts val="800"/>
              </a:spcAft>
              <a:buFont typeface="Wingdings" panose="05000000000000000000" pitchFamily="2" charset="2"/>
              <a:buChar char="q"/>
            </a:pPr>
            <a:r>
              <a:rPr lang="ar-EG" sz="3600" b="1" dirty="0">
                <a:solidFill>
                  <a:srgbClr val="002060"/>
                </a:solidFill>
                <a:effectLst/>
                <a:latin typeface="Calibri" panose="020F0502020204030204" pitchFamily="34" charset="0"/>
                <a:ea typeface="Calibri" panose="020F0502020204030204" pitchFamily="34" charset="0"/>
              </a:rPr>
              <a:t>مفهوم الاحتكار </a:t>
            </a:r>
            <a:r>
              <a:rPr lang="ar-EG" sz="3600" b="1" dirty="0" smtClean="0">
                <a:solidFill>
                  <a:srgbClr val="002060"/>
                </a:solidFill>
                <a:effectLst/>
                <a:latin typeface="Calibri" panose="020F0502020204030204" pitchFamily="34" charset="0"/>
                <a:ea typeface="Calibri" panose="020F0502020204030204" pitchFamily="34" charset="0"/>
              </a:rPr>
              <a:t>الخالص</a:t>
            </a:r>
            <a:endParaRPr lang="ar-EG" sz="4400" dirty="0"/>
          </a:p>
        </p:txBody>
      </p:sp>
      <p:sp>
        <p:nvSpPr>
          <p:cNvPr id="3" name="Content Placeholder 2"/>
          <p:cNvSpPr>
            <a:spLocks noGrp="1"/>
          </p:cNvSpPr>
          <p:nvPr>
            <p:ph idx="1"/>
          </p:nvPr>
        </p:nvSpPr>
        <p:spPr>
          <a:xfrm>
            <a:off x="6188928" y="2665143"/>
            <a:ext cx="5404453" cy="3412272"/>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هو </a:t>
            </a:r>
            <a:r>
              <a:rPr lang="ar-EG" sz="2800" b="1" dirty="0">
                <a:latin typeface="Calibri" panose="020F0502020204030204" pitchFamily="34" charset="0"/>
                <a:ea typeface="Calibri" panose="020F0502020204030204" pitchFamily="34" charset="0"/>
                <a:cs typeface="Times New Roman" panose="02020603050405020304" pitchFamily="18" charset="0"/>
              </a:rPr>
              <a:t>تجريد، هناك عدد قليل جدًا من المنتجات (إن وجدت) التي لا تحتوي على بدائل. قد تكون شركة الكهرباء المحلية هي البائع الوحيد للكهرباء في المنطقة، لكن الكهرباء بها بدائل في العديد من تطبيقاتها</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53" y="2486721"/>
            <a:ext cx="5014564" cy="4246989"/>
          </a:xfrm>
          <a:prstGeom prst="ellipse">
            <a:avLst/>
          </a:prstGeom>
          <a:ln>
            <a:noFill/>
          </a:ln>
          <a:effectLst>
            <a:softEdge rad="112500"/>
          </a:effectLst>
        </p:spPr>
      </p:pic>
    </p:spTree>
    <p:extLst>
      <p:ext uri="{BB962C8B-B14F-4D97-AF65-F5344CB8AC3E}">
        <p14:creationId xmlns:p14="http://schemas.microsoft.com/office/powerpoint/2010/main" val="2757263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3463" y="2631688"/>
            <a:ext cx="5069918" cy="3412273"/>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وجود </a:t>
            </a:r>
            <a:r>
              <a:rPr lang="ar-EG" sz="2800" b="1" dirty="0">
                <a:latin typeface="Calibri" panose="020F0502020204030204" pitchFamily="34" charset="0"/>
                <a:ea typeface="Calibri" panose="020F0502020204030204" pitchFamily="34" charset="0"/>
                <a:cs typeface="Times New Roman" panose="02020603050405020304" pitchFamily="18" charset="0"/>
              </a:rPr>
              <a:t>عدد صغير من الشركات في السوق - الشركات المصنعة لهذا المنتج ، والتي تعمل معًا. واحدة من السمات المميزة لاحتكار القلة هو أن هناك القليل منها ، ويمكن أن تؤثر على السوق بشكل فردي</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9474650" y="1572322"/>
            <a:ext cx="2118731" cy="620391"/>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احتكار القلة</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15" y="2631688"/>
            <a:ext cx="5029200" cy="3791415"/>
          </a:xfrm>
          <a:prstGeom prst="ellipse">
            <a:avLst/>
          </a:prstGeom>
          <a:ln>
            <a:noFill/>
          </a:ln>
          <a:effectLst>
            <a:softEdge rad="112500"/>
          </a:effectLst>
        </p:spPr>
      </p:pic>
    </p:spTree>
    <p:extLst>
      <p:ext uri="{BB962C8B-B14F-4D97-AF65-F5344CB8AC3E}">
        <p14:creationId xmlns:p14="http://schemas.microsoft.com/office/powerpoint/2010/main" val="2186818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1168" y="1583473"/>
            <a:ext cx="8162213" cy="712347"/>
          </a:xfrm>
        </p:spPr>
        <p:txBody>
          <a:bodyPr>
            <a:noAutofit/>
          </a:bodyPr>
          <a:lstStyle/>
          <a:p>
            <a:pPr marL="571500" lvl="0" indent="-571500">
              <a:lnSpc>
                <a:spcPct val="150000"/>
              </a:lnSpc>
              <a:spcBef>
                <a:spcPct val="20000"/>
              </a:spcBef>
              <a:spcAft>
                <a:spcPts val="800"/>
              </a:spcAft>
              <a:buFont typeface="Wingdings" panose="05000000000000000000" pitchFamily="2" charset="2"/>
              <a:buChar char="Ø"/>
            </a:pPr>
            <a:r>
              <a:rPr lang="ar-EG" sz="3600" b="1" dirty="0">
                <a:solidFill>
                  <a:schemeClr val="accent3">
                    <a:lumMod val="50000"/>
                  </a:schemeClr>
                </a:solidFill>
                <a:effectLst/>
                <a:latin typeface="Calibri" panose="020F0502020204030204" pitchFamily="34" charset="0"/>
                <a:ea typeface="Calibri" panose="020F0502020204030204" pitchFamily="34" charset="0"/>
              </a:rPr>
              <a:t>نلاحظ أن أسواق احتكار القلة لديها الميزات التالية</a:t>
            </a:r>
            <a:r>
              <a:rPr lang="ar-EG" sz="3600" b="1" dirty="0" smtClean="0">
                <a:solidFill>
                  <a:schemeClr val="accent3">
                    <a:lumMod val="50000"/>
                  </a:schemeClr>
                </a:solidFill>
                <a:effectLst/>
                <a:latin typeface="Calibri" panose="020F0502020204030204" pitchFamily="34" charset="0"/>
                <a:ea typeface="Calibri" panose="020F0502020204030204" pitchFamily="34" charset="0"/>
              </a:rPr>
              <a:t>:</a:t>
            </a:r>
            <a:endParaRPr lang="ar-EG" sz="4400" dirty="0">
              <a:solidFill>
                <a:schemeClr val="accent3">
                  <a:lumMod val="50000"/>
                </a:schemeClr>
              </a:solidFill>
            </a:endParaRPr>
          </a:p>
        </p:txBody>
      </p:sp>
      <p:sp>
        <p:nvSpPr>
          <p:cNvPr id="3" name="Content Placeholder 2"/>
          <p:cNvSpPr>
            <a:spLocks noGrp="1"/>
          </p:cNvSpPr>
          <p:nvPr>
            <p:ph idx="1"/>
          </p:nvPr>
        </p:nvSpPr>
        <p:spPr>
          <a:xfrm>
            <a:off x="5486400" y="2709747"/>
            <a:ext cx="6106981" cy="3178097"/>
          </a:xfrm>
        </p:spPr>
        <p:txBody>
          <a:bodyPr>
            <a:noAutofit/>
          </a:bodyPr>
          <a:lstStyle/>
          <a:p>
            <a:pPr lvl="0" algn="just">
              <a:lnSpc>
                <a:spcPct val="150000"/>
              </a:lnSpc>
              <a:buClr>
                <a:schemeClr val="accent3"/>
              </a:buClr>
              <a:buFont typeface="Wingdings" panose="05000000000000000000" pitchFamily="2" charset="2"/>
              <a:buChar char="ü"/>
            </a:pPr>
            <a:r>
              <a:rPr lang="ar-EG" sz="2800" b="1" dirty="0" smtClean="0">
                <a:ea typeface="Calibri" panose="020F0502020204030204" pitchFamily="34" charset="0"/>
                <a:cs typeface="Times New Roman" panose="02020603050405020304" pitchFamily="18" charset="0"/>
              </a:rPr>
              <a:t>فقط </a:t>
            </a:r>
            <a:r>
              <a:rPr lang="ar-EG" sz="2800" b="1" dirty="0">
                <a:ea typeface="Calibri" panose="020F0502020204030204" pitchFamily="34" charset="0"/>
                <a:cs typeface="Times New Roman" panose="02020603050405020304" pitchFamily="18" charset="0"/>
              </a:rPr>
              <a:t>عدد قليل من الشركات تزويد السوق بأكمله</a:t>
            </a:r>
            <a:r>
              <a:rPr lang="ar-EG" sz="2800" b="1" dirty="0" smtClean="0">
                <a:ea typeface="Calibri" panose="020F0502020204030204" pitchFamily="34" charset="0"/>
                <a:cs typeface="Times New Roman" panose="02020603050405020304" pitchFamily="18" charset="0"/>
              </a:rPr>
              <a:t>.</a:t>
            </a:r>
          </a:p>
          <a:p>
            <a:pPr lvl="0" algn="just">
              <a:lnSpc>
                <a:spcPct val="150000"/>
              </a:lnSpc>
              <a:buClr>
                <a:schemeClr val="accent3"/>
              </a:buClr>
              <a:buFont typeface="Wingdings" panose="05000000000000000000" pitchFamily="2" charset="2"/>
              <a:buChar char="ü"/>
            </a:pPr>
            <a:r>
              <a:rPr lang="ar-EG" sz="2800" b="1" dirty="0" smtClean="0">
                <a:ea typeface="Calibri" panose="020F0502020204030204" pitchFamily="34" charset="0"/>
                <a:cs typeface="Times New Roman" panose="02020603050405020304" pitchFamily="18" charset="0"/>
              </a:rPr>
              <a:t> على </a:t>
            </a:r>
            <a:r>
              <a:rPr lang="ar-EG" sz="2800" b="1" dirty="0">
                <a:ea typeface="Calibri" panose="020F0502020204030204" pitchFamily="34" charset="0"/>
                <a:cs typeface="Times New Roman" panose="02020603050405020304" pitchFamily="18" charset="0"/>
              </a:rPr>
              <a:t>الأقل بعض الشركات العاملة في مجال احتكار القلة لها حصص كبيرة في السوق </a:t>
            </a:r>
            <a:r>
              <a:rPr lang="ar-EG" sz="2800" b="1" dirty="0" smtClean="0">
                <a:ea typeface="Calibri" panose="020F0502020204030204" pitchFamily="34" charset="0"/>
                <a:cs typeface="Times New Roman" panose="02020603050405020304" pitchFamily="18" charset="0"/>
              </a:rPr>
              <a:t>.</a:t>
            </a:r>
          </a:p>
          <a:p>
            <a:pPr lvl="0" algn="just">
              <a:lnSpc>
                <a:spcPct val="150000"/>
              </a:lnSpc>
              <a:buClr>
                <a:schemeClr val="accent3"/>
              </a:buClr>
              <a:buFont typeface="Wingdings" panose="05000000000000000000" pitchFamily="2" charset="2"/>
              <a:buChar char="ü"/>
            </a:pPr>
            <a:r>
              <a:rPr lang="ar-EG" sz="2800" b="1" dirty="0" smtClean="0">
                <a:ea typeface="Calibri" panose="020F0502020204030204" pitchFamily="34" charset="0"/>
                <a:cs typeface="Times New Roman" panose="02020603050405020304" pitchFamily="18" charset="0"/>
              </a:rPr>
              <a:t>الشركات </a:t>
            </a:r>
            <a:r>
              <a:rPr lang="ar-EG" sz="2800" b="1" dirty="0">
                <a:ea typeface="Calibri" panose="020F0502020204030204" pitchFamily="34" charset="0"/>
                <a:cs typeface="Times New Roman" panose="02020603050405020304" pitchFamily="18" charset="0"/>
              </a:rPr>
              <a:t>في الصناعة تدرك ترابطها</a:t>
            </a:r>
            <a:r>
              <a:rPr lang="ar-EG" sz="2800" b="1" dirty="0" smtClean="0">
                <a:ea typeface="Calibri" panose="020F0502020204030204" pitchFamily="34" charset="0"/>
                <a:cs typeface="Times New Roman" panose="02020603050405020304" pitchFamily="18" charset="0"/>
              </a:rPr>
              <a:t>.</a:t>
            </a:r>
            <a:endParaRPr lang="en-US" sz="2800" dirty="0">
              <a:effectLst/>
            </a:endParaRPr>
          </a:p>
        </p:txBody>
      </p:sp>
      <p:pic>
        <p:nvPicPr>
          <p:cNvPr id="4098" name="Picture 2" descr="عصر الاحتكار الجدي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67" y="2932770"/>
            <a:ext cx="5171227" cy="33416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39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6624" y="2575932"/>
            <a:ext cx="5426757" cy="2375210"/>
          </a:xfrm>
        </p:spPr>
        <p:txBody>
          <a:bodyPr>
            <a:normAutofit/>
          </a:bodyPr>
          <a:lstStyle/>
          <a:p>
            <a:pPr marL="0" indent="0" algn="r">
              <a:lnSpc>
                <a:spcPct val="150000"/>
              </a:lnSpc>
              <a:spcAft>
                <a:spcPts val="800"/>
              </a:spcAft>
              <a:buNone/>
            </a:pPr>
            <a:r>
              <a:rPr lang="ar-EG" sz="3200" b="1" dirty="0" smtClean="0">
                <a:latin typeface="Calibri" panose="020F0502020204030204" pitchFamily="34" charset="0"/>
                <a:ea typeface="Calibri" panose="020F0502020204030204" pitchFamily="34" charset="0"/>
                <a:cs typeface="Times New Roman" panose="02020603050405020304" pitchFamily="18" charset="0"/>
              </a:rPr>
              <a:t>تحدث </a:t>
            </a:r>
            <a:r>
              <a:rPr lang="ar-EG" sz="3200" b="1" dirty="0">
                <a:latin typeface="Calibri" panose="020F0502020204030204" pitchFamily="34" charset="0"/>
                <a:ea typeface="Calibri" panose="020F0502020204030204" pitchFamily="34" charset="0"/>
                <a:cs typeface="Times New Roman" panose="02020603050405020304" pitchFamily="18" charset="0"/>
              </a:rPr>
              <a:t>المنافسة الاحتكارية عندما يتنافس العديد من البائعين على بيع منتج مختلف في سوق يكون فيه الباعة الجدد </a:t>
            </a:r>
            <a:r>
              <a:rPr lang="ar-EG" sz="3200" b="1" dirty="0" smtClean="0">
                <a:latin typeface="Calibri" panose="020F0502020204030204" pitchFamily="34" charset="0"/>
                <a:ea typeface="Calibri" panose="020F0502020204030204" pitchFamily="34" charset="0"/>
                <a:cs typeface="Times New Roman" panose="02020603050405020304" pitchFamily="18" charset="0"/>
              </a:rPr>
              <a:t>ممكنين.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8471039" y="1583473"/>
            <a:ext cx="3122342" cy="613317"/>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المنافسة الاحتكارية</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24" y="2676293"/>
            <a:ext cx="4445619" cy="3711148"/>
          </a:xfrm>
          <a:prstGeom prst="ellipse">
            <a:avLst/>
          </a:prstGeom>
          <a:ln>
            <a:noFill/>
          </a:ln>
          <a:effectLst>
            <a:softEdge rad="112500"/>
          </a:effectLst>
        </p:spPr>
      </p:pic>
    </p:spTree>
    <p:extLst>
      <p:ext uri="{BB962C8B-B14F-4D97-AF65-F5344CB8AC3E}">
        <p14:creationId xmlns:p14="http://schemas.microsoft.com/office/powerpoint/2010/main" val="245156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17" y="1572322"/>
            <a:ext cx="7258964" cy="776509"/>
          </a:xfrm>
        </p:spPr>
        <p:txBody>
          <a:bodyPr>
            <a:noAutofit/>
          </a:bodyPr>
          <a:lstStyle/>
          <a:p>
            <a:pPr marL="457189" lvl="0" indent="-457189">
              <a:lnSpc>
                <a:spcPct val="150000"/>
              </a:lnSpc>
              <a:spcBef>
                <a:spcPct val="20000"/>
              </a:spcBef>
              <a:spcAft>
                <a:spcPts val="800"/>
              </a:spcAft>
              <a:buFont typeface="Wingdings" panose="05000000000000000000" pitchFamily="2" charset="2"/>
              <a:buChar char="Ø"/>
            </a:pPr>
            <a:r>
              <a:rPr lang="ar-EG" sz="3600" b="1" dirty="0">
                <a:solidFill>
                  <a:schemeClr val="accent3">
                    <a:lumMod val="50000"/>
                  </a:schemeClr>
                </a:solidFill>
                <a:effectLst/>
                <a:latin typeface="Calibri" panose="020F0502020204030204" pitchFamily="34" charset="0"/>
                <a:ea typeface="Calibri" panose="020F0502020204030204" pitchFamily="34" charset="0"/>
              </a:rPr>
              <a:t>يتميز السوق ذو المنافسة الاحتكارية بما يلي</a:t>
            </a:r>
            <a:r>
              <a:rPr lang="ar-EG" sz="3600" b="1" dirty="0" smtClean="0">
                <a:solidFill>
                  <a:schemeClr val="accent3">
                    <a:lumMod val="50000"/>
                  </a:schemeClr>
                </a:solidFill>
                <a:effectLst/>
                <a:latin typeface="Calibri" panose="020F0502020204030204" pitchFamily="34" charset="0"/>
                <a:ea typeface="Calibri" panose="020F0502020204030204" pitchFamily="34" charset="0"/>
              </a:rPr>
              <a:t>:</a:t>
            </a:r>
            <a:endParaRPr lang="ar-EG" sz="6000" dirty="0">
              <a:solidFill>
                <a:schemeClr val="accent3">
                  <a:lumMod val="50000"/>
                </a:schemeClr>
              </a:solidFill>
            </a:endParaRPr>
          </a:p>
        </p:txBody>
      </p:sp>
      <p:sp>
        <p:nvSpPr>
          <p:cNvPr id="3" name="Content Placeholder 2"/>
          <p:cNvSpPr>
            <a:spLocks noGrp="1"/>
          </p:cNvSpPr>
          <p:nvPr>
            <p:ph idx="1"/>
          </p:nvPr>
        </p:nvSpPr>
        <p:spPr>
          <a:xfrm>
            <a:off x="5252224" y="2348831"/>
            <a:ext cx="6341157" cy="4185784"/>
          </a:xfrm>
        </p:spPr>
        <p:txBody>
          <a:bodyPr>
            <a:normAutofit/>
          </a:bodyPr>
          <a:lstStyle/>
          <a:p>
            <a:pPr lvl="0" algn="just">
              <a:lnSpc>
                <a:spcPct val="150000"/>
              </a:lnSpc>
              <a:buClr>
                <a:schemeClr val="accent3"/>
              </a:buClr>
              <a:buFont typeface="Wingdings" panose="05000000000000000000" pitchFamily="2" charset="2"/>
              <a:buChar char="ü"/>
            </a:pPr>
            <a:r>
              <a:rPr lang="ar-EG" sz="2800" b="1" dirty="0" smtClean="0">
                <a:ea typeface="Calibri" panose="020F0502020204030204" pitchFamily="34" charset="0"/>
                <a:cs typeface="+mj-cs"/>
              </a:rPr>
              <a:t>إن </a:t>
            </a:r>
            <a:r>
              <a:rPr lang="ar-EG" sz="2800" b="1" dirty="0">
                <a:ea typeface="Calibri" panose="020F0502020204030204" pitchFamily="34" charset="0"/>
                <a:cs typeface="+mj-cs"/>
              </a:rPr>
              <a:t>منتج كل شركة تتداول في السوق هو بديل مثالي للبضائع التي تبيعها شركات أخرى</a:t>
            </a:r>
            <a:r>
              <a:rPr lang="ar-EG" sz="2800" b="1" dirty="0" smtClean="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a:p>
            <a:pPr lvl="0" algn="just">
              <a:lnSpc>
                <a:spcPct val="150000"/>
              </a:lnSpc>
              <a:buClr>
                <a:schemeClr val="accent3"/>
              </a:buClr>
              <a:buFont typeface="Wingdings" panose="05000000000000000000" pitchFamily="2" charset="2"/>
              <a:buChar char="ü"/>
            </a:pPr>
            <a:r>
              <a:rPr lang="ar-EG" sz="2800" b="1" dirty="0" smtClean="0">
                <a:ea typeface="Calibri" panose="020F0502020204030204" pitchFamily="34" charset="0"/>
                <a:cs typeface="+mj-cs"/>
              </a:rPr>
              <a:t>يوجد </a:t>
            </a:r>
            <a:r>
              <a:rPr lang="ar-EG" sz="2800" b="1" dirty="0">
                <a:ea typeface="Calibri" panose="020F0502020204030204" pitchFamily="34" charset="0"/>
                <a:cs typeface="+mj-cs"/>
              </a:rPr>
              <a:t>في السوق عدد كبير نسبيا من </a:t>
            </a:r>
            <a:r>
              <a:rPr lang="ar-EG" sz="2800" b="1" dirty="0" smtClean="0">
                <a:ea typeface="Calibri" panose="020F0502020204030204" pitchFamily="34" charset="0"/>
                <a:cs typeface="+mj-cs"/>
              </a:rPr>
              <a:t>البائعين.</a:t>
            </a:r>
            <a:endParaRPr lang="en-US" sz="2800" dirty="0">
              <a:latin typeface="Calibri" panose="020F0502020204030204" pitchFamily="34" charset="0"/>
              <a:ea typeface="Calibri" panose="020F0502020204030204" pitchFamily="34" charset="0"/>
              <a:cs typeface="+mj-cs"/>
            </a:endParaRPr>
          </a:p>
          <a:p>
            <a:pPr lvl="0" algn="just">
              <a:lnSpc>
                <a:spcPct val="150000"/>
              </a:lnSpc>
              <a:buClr>
                <a:schemeClr val="accent3"/>
              </a:buClr>
              <a:buFont typeface="Wingdings" panose="05000000000000000000" pitchFamily="2" charset="2"/>
              <a:buChar char="ü"/>
            </a:pPr>
            <a:r>
              <a:rPr lang="ar-EG" sz="2800" b="1" dirty="0" smtClean="0">
                <a:ea typeface="Calibri" panose="020F0502020204030204" pitchFamily="34" charset="0"/>
                <a:cs typeface="+mj-cs"/>
              </a:rPr>
              <a:t>لا </a:t>
            </a:r>
            <a:r>
              <a:rPr lang="ar-EG" sz="2800" b="1" dirty="0">
                <a:ea typeface="Calibri" panose="020F0502020204030204" pitchFamily="34" charset="0"/>
                <a:cs typeface="+mj-cs"/>
              </a:rPr>
              <a:t>يأخذ البائعون في السوق في الاعتبار رد فعل منافسيهم عند اختيارهم للسعر الذي تحدده لسلعهم أو عندما يختارون معايير لحجم المبيعات </a:t>
            </a:r>
            <a:r>
              <a:rPr lang="ar-EG" sz="2800" b="1" dirty="0" smtClean="0">
                <a:ea typeface="Calibri" panose="020F0502020204030204" pitchFamily="34" charset="0"/>
                <a:cs typeface="+mj-cs"/>
              </a:rPr>
              <a:t>السنوية</a:t>
            </a:r>
            <a:r>
              <a:rPr lang="ar-EG" sz="2800" b="1" dirty="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24" y="2843562"/>
            <a:ext cx="4246721" cy="3536848"/>
          </a:xfrm>
          <a:prstGeom prst="ellipse">
            <a:avLst/>
          </a:prstGeom>
          <a:ln>
            <a:noFill/>
          </a:ln>
          <a:effectLst>
            <a:softEdge rad="112500"/>
          </a:effectLst>
        </p:spPr>
      </p:pic>
    </p:spTree>
    <p:extLst>
      <p:ext uri="{BB962C8B-B14F-4D97-AF65-F5344CB8AC3E}">
        <p14:creationId xmlns:p14="http://schemas.microsoft.com/office/powerpoint/2010/main" val="131443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تطوير Logo Youtube | مستق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029307"/>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 7"/>
          <p:cNvSpPr/>
          <p:nvPr/>
        </p:nvSpPr>
        <p:spPr>
          <a:xfrm>
            <a:off x="5805765" y="117809"/>
            <a:ext cx="3133492" cy="1323191"/>
          </a:xfrm>
          <a:prstGeom prst="irregularSeal1">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نشاط – 2 </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
        <p:nvSpPr>
          <p:cNvPr id="3" name="Content Placeholder 2"/>
          <p:cNvSpPr>
            <a:spLocks noGrp="1"/>
          </p:cNvSpPr>
          <p:nvPr>
            <p:ph idx="1"/>
          </p:nvPr>
        </p:nvSpPr>
        <p:spPr>
          <a:xfrm>
            <a:off x="3797212" y="1580390"/>
            <a:ext cx="7150598" cy="1514074"/>
          </a:xfrm>
        </p:spPr>
        <p:txBody>
          <a:bodyPr>
            <a:noAutofit/>
          </a:bodyPr>
          <a:lstStyle/>
          <a:p>
            <a:pPr marL="0" indent="0" algn="ctr">
              <a:buNone/>
              <a:tabLst>
                <a:tab pos="2174240" algn="l"/>
                <a:tab pos="3236595" algn="ctr"/>
              </a:tabLst>
            </a:pPr>
            <a:r>
              <a:rPr lang="ar-EG"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(مناقشة – فردي)</a:t>
            </a:r>
            <a:endParaRPr lang="en-US" sz="3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ar-EG" sz="3600" b="1" dirty="0">
                <a:latin typeface="Times New Roman" panose="02020603050405020304" pitchFamily="18" charset="0"/>
                <a:ea typeface="Calibri" panose="020F0502020204030204" pitchFamily="34" charset="0"/>
                <a:cs typeface="Times New Roman" panose="02020603050405020304" pitchFamily="18" charset="0"/>
              </a:rPr>
              <a:t>عزيزي المتدرب أذكر ما تعرفه عن احتكار القلة.</a:t>
            </a:r>
            <a:endParaRPr lang="ar-EG" sz="36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111601" y="3233854"/>
            <a:ext cx="4521819" cy="3113629"/>
          </a:xfrm>
          <a:prstGeom prst="ellipse">
            <a:avLst/>
          </a:prstGeom>
          <a:ln w="63500" cap="rnd">
            <a:solidFill>
              <a:srgbClr val="70AD47">
                <a:lumMod val="75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37925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942416" y="326668"/>
            <a:ext cx="5480103" cy="1516566"/>
          </a:xfrm>
          <a:prstGeom prst="cloud">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9BBB59">
                    <a:lumMod val="50000"/>
                  </a:srgbClr>
                </a:solidFill>
                <a:effectLst/>
                <a:uLnTx/>
                <a:uFillTx/>
                <a:latin typeface="Calibri"/>
                <a:ea typeface="+mn-ea"/>
                <a:cs typeface="Times New Roman" panose="02020603050405020304" pitchFamily="18" charset="0"/>
              </a:rPr>
              <a:t>الوحدة التدريبية </a:t>
            </a:r>
            <a:r>
              <a:rPr kumimoji="0" lang="ar-EG" sz="3600" b="1" i="0" u="none" strike="noStrike" kern="1200" cap="none" spc="0" normalizeH="0" baseline="0" noProof="0" dirty="0" smtClean="0">
                <a:ln>
                  <a:noFill/>
                </a:ln>
                <a:solidFill>
                  <a:srgbClr val="9BBB59">
                    <a:lumMod val="50000"/>
                  </a:srgbClr>
                </a:solidFill>
                <a:effectLst/>
                <a:uLnTx/>
                <a:uFillTx/>
                <a:latin typeface="Calibri"/>
                <a:ea typeface="+mn-ea"/>
                <a:cs typeface="Times New Roman" panose="02020603050405020304" pitchFamily="18" charset="0"/>
              </a:rPr>
              <a:t>الثانية</a:t>
            </a:r>
            <a:endParaRPr kumimoji="0" lang="ar-EG" sz="3600" b="1" i="0" u="none" strike="noStrike" kern="1200" cap="none" spc="0" normalizeH="0" baseline="0" noProof="0" dirty="0">
              <a:ln>
                <a:noFill/>
              </a:ln>
              <a:solidFill>
                <a:srgbClr val="9BBB59">
                  <a:lumMod val="50000"/>
                </a:srgbClr>
              </a:solidFill>
              <a:effectLst/>
              <a:uLnTx/>
              <a:uFillTx/>
              <a:latin typeface="Calibri"/>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9BBB59">
                    <a:lumMod val="50000"/>
                  </a:srgbClr>
                </a:solidFill>
                <a:effectLst/>
                <a:uLnTx/>
                <a:uFillTx/>
                <a:latin typeface="Calibri"/>
                <a:ea typeface="+mn-ea"/>
                <a:cs typeface="Times New Roman" panose="02020603050405020304" pitchFamily="18" charset="0"/>
              </a:rPr>
              <a:t>آلية التعامل في السوق</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942415" y="2323868"/>
            <a:ext cx="5480104" cy="3905250"/>
          </a:xfrm>
          <a:prstGeom prst="ellipse">
            <a:avLst/>
          </a:prstGeom>
          <a:ln w="190500" cap="rnd">
            <a:solidFill>
              <a:srgbClr val="70AD47">
                <a:lumMod val="75000"/>
              </a:srgb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60325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1951" y="2476111"/>
            <a:ext cx="4896668" cy="3347908"/>
          </a:xfrm>
        </p:spPr>
        <p:txBody>
          <a:bodyPr>
            <a:noAutofit/>
          </a:bodyPr>
          <a:lstStyle/>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توازن </a:t>
            </a:r>
            <a:r>
              <a:rPr lang="ar-EG" sz="3200" b="1" dirty="0">
                <a:latin typeface="Times New Roman" panose="02020603050405020304" pitchFamily="18" charset="0"/>
                <a:cs typeface="Times New Roman" panose="02020603050405020304" pitchFamily="18" charset="0"/>
              </a:rPr>
              <a:t>السوق</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أنواع </a:t>
            </a:r>
            <a:r>
              <a:rPr lang="ar-EG" sz="3200" b="1" dirty="0">
                <a:latin typeface="Times New Roman" panose="02020603050405020304" pitchFamily="18" charset="0"/>
                <a:cs typeface="Times New Roman" panose="02020603050405020304" pitchFamily="18" charset="0"/>
              </a:rPr>
              <a:t>توازن السوق</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وظائف </a:t>
            </a:r>
            <a:r>
              <a:rPr lang="ar-EG" sz="3200" b="1" dirty="0">
                <a:latin typeface="Times New Roman" panose="02020603050405020304" pitchFamily="18" charset="0"/>
                <a:cs typeface="Times New Roman" panose="02020603050405020304" pitchFamily="18" charset="0"/>
              </a:rPr>
              <a:t>السوق.</a:t>
            </a:r>
          </a:p>
        </p:txBody>
      </p:sp>
      <p:sp>
        <p:nvSpPr>
          <p:cNvPr id="6" name="Rectangle 5"/>
          <p:cNvSpPr/>
          <p:nvPr/>
        </p:nvSpPr>
        <p:spPr>
          <a:xfrm>
            <a:off x="8855351" y="1585339"/>
            <a:ext cx="2453268" cy="646771"/>
          </a:xfrm>
          <a:prstGeom prst="rec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الجلسة </a:t>
            </a: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الأولي</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805"/>
          <a:stretch/>
        </p:blipFill>
        <p:spPr>
          <a:xfrm>
            <a:off x="556941" y="3168533"/>
            <a:ext cx="3111809" cy="3098451"/>
          </a:xfrm>
          <a:prstGeom prst="rect">
            <a:avLst/>
          </a:prstGeom>
          <a:ln>
            <a:noFill/>
          </a:ln>
          <a:effectLst>
            <a:softEdge rad="112500"/>
          </a:effectLst>
        </p:spPr>
      </p:pic>
    </p:spTree>
    <p:extLst>
      <p:ext uri="{BB962C8B-B14F-4D97-AF65-F5344CB8AC3E}">
        <p14:creationId xmlns:p14="http://schemas.microsoft.com/office/powerpoint/2010/main" val="2226114505"/>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تطوير Logo Youtube | مستق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8460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E8B07-810C-4A82-99AF-8840E5FC7DDD}"/>
              </a:ext>
            </a:extLst>
          </p:cNvPr>
          <p:cNvPicPr>
            <a:picLocks noChangeAspect="1"/>
          </p:cNvPicPr>
          <p:nvPr/>
        </p:nvPicPr>
        <p:blipFill>
          <a:blip r:embed="rId2"/>
          <a:stretch>
            <a:fillRect/>
          </a:stretch>
        </p:blipFill>
        <p:spPr>
          <a:xfrm>
            <a:off x="748969" y="3349268"/>
            <a:ext cx="3107705" cy="2865863"/>
          </a:xfrm>
          <a:prstGeom prst="rect">
            <a:avLst/>
          </a:prstGeom>
          <a:ln>
            <a:noFill/>
          </a:ln>
          <a:effectLst>
            <a:outerShdw blurRad="292100" dist="139700" dir="2700000" algn="tl" rotWithShape="0">
              <a:srgbClr val="333333">
                <a:alpha val="65000"/>
              </a:srgbClr>
            </a:outerShdw>
          </a:effectLst>
        </p:spPr>
      </p:pic>
      <p:sp>
        <p:nvSpPr>
          <p:cNvPr id="4" name="Explosion 1 3"/>
          <p:cNvSpPr/>
          <p:nvPr/>
        </p:nvSpPr>
        <p:spPr>
          <a:xfrm>
            <a:off x="7125628" y="1117876"/>
            <a:ext cx="3980987" cy="1407153"/>
          </a:xfrm>
          <a:prstGeom prst="irregularSeal1">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نظام </a:t>
            </a: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الدوره...</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
        <p:nvSpPr>
          <p:cNvPr id="6" name="Content Placeholder 5"/>
          <p:cNvSpPr>
            <a:spLocks noGrp="1"/>
          </p:cNvSpPr>
          <p:nvPr>
            <p:ph idx="1"/>
          </p:nvPr>
        </p:nvSpPr>
        <p:spPr>
          <a:xfrm>
            <a:off x="5552260" y="2717881"/>
            <a:ext cx="5554355" cy="3700499"/>
          </a:xfrm>
        </p:spPr>
        <p:txBody>
          <a:bodyPr>
            <a:noAutofit/>
          </a:bodyPr>
          <a:lstStyle/>
          <a:p>
            <a:pPr algn="r">
              <a:lnSpc>
                <a:spcPct val="100000"/>
              </a:lnSpc>
              <a:buClr>
                <a:schemeClr val="accent3"/>
              </a:buClr>
              <a:buSzPct val="100000"/>
              <a:buFont typeface="Wingdings" panose="05000000000000000000" pitchFamily="2" charset="2"/>
              <a:buChar char="Ø"/>
            </a:pPr>
            <a:r>
              <a:rPr lang="ar-SA" sz="2800" b="1" dirty="0">
                <a:solidFill>
                  <a:prstClr val="black"/>
                </a:solidFill>
                <a:latin typeface="Times New Roman" panose="02020603050405020304" pitchFamily="18" charset="0"/>
                <a:ea typeface="GE SS Two Light"/>
                <a:cs typeface="Times New Roman" panose="02020603050405020304" pitchFamily="18" charset="0"/>
              </a:rPr>
              <a:t>الوقت</a:t>
            </a:r>
            <a:r>
              <a:rPr lang="ar-EG" sz="2800" b="1" dirty="0">
                <a:solidFill>
                  <a:prstClr val="black"/>
                </a:solidFill>
                <a:latin typeface="Times New Roman" panose="02020603050405020304" pitchFamily="18" charset="0"/>
                <a:ea typeface="GE SS Two Light"/>
                <a:cs typeface="Times New Roman" panose="02020603050405020304" pitchFamily="18" charset="0"/>
              </a:rPr>
              <a:t>:</a:t>
            </a:r>
            <a:r>
              <a:rPr lang="ar-EG" sz="2800" b="1" dirty="0">
                <a:solidFill>
                  <a:schemeClr val="accent1">
                    <a:lumMod val="50000"/>
                  </a:schemeClr>
                </a:solidFill>
                <a:latin typeface="Times New Roman" panose="02020603050405020304" pitchFamily="18" charset="0"/>
                <a:ea typeface="GE SS Two Light"/>
                <a:cs typeface="Times New Roman" panose="02020603050405020304" pitchFamily="18" charset="0"/>
              </a:rPr>
              <a:t> </a:t>
            </a:r>
            <a:r>
              <a:rPr lang="ar-EG"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10 ساعات تدريبية.</a:t>
            </a:r>
            <a:endParaRPr lang="ar-EG" sz="2800" b="1" dirty="0" smtClean="0">
              <a:solidFill>
                <a:schemeClr val="accent3">
                  <a:lumMod val="50000"/>
                </a:schemeClr>
              </a:solidFill>
              <a:latin typeface="Times New Roman" panose="02020603050405020304" pitchFamily="18" charset="0"/>
              <a:ea typeface="+mj-ea"/>
              <a:cs typeface="Times New Roman" panose="02020603050405020304" pitchFamily="18" charset="0"/>
            </a:endParaRPr>
          </a:p>
          <a:p>
            <a:pPr algn="r">
              <a:lnSpc>
                <a:spcPct val="100000"/>
              </a:lnSpc>
              <a:buClr>
                <a:schemeClr val="accent3"/>
              </a:buClr>
              <a:buSzPct val="100000"/>
              <a:buFont typeface="Wingdings" panose="05000000000000000000" pitchFamily="2" charset="2"/>
              <a:buChar char="Ø"/>
            </a:pPr>
            <a:r>
              <a:rPr lang="ar-SA" sz="2800" b="1" dirty="0" smtClean="0">
                <a:solidFill>
                  <a:prstClr val="black"/>
                </a:solidFill>
                <a:latin typeface="Times New Roman" panose="02020603050405020304" pitchFamily="18" charset="0"/>
                <a:ea typeface="GE SS Two Light"/>
                <a:cs typeface="Times New Roman" panose="02020603050405020304" pitchFamily="18" charset="0"/>
              </a:rPr>
              <a:t>الأيام</a:t>
            </a:r>
            <a:r>
              <a:rPr lang="ar-EG" sz="2800" b="1" dirty="0">
                <a:solidFill>
                  <a:prstClr val="black"/>
                </a:solidFill>
                <a:latin typeface="Times New Roman" panose="02020603050405020304" pitchFamily="18" charset="0"/>
                <a:ea typeface="GE SS Two Light"/>
                <a:cs typeface="Times New Roman" panose="02020603050405020304" pitchFamily="18" charset="0"/>
              </a:rPr>
              <a:t>:</a:t>
            </a:r>
            <a:r>
              <a:rPr lang="ar-EG" sz="2800" b="1" dirty="0">
                <a:solidFill>
                  <a:schemeClr val="accent3">
                    <a:lumMod val="50000"/>
                  </a:schemeClr>
                </a:solidFill>
                <a:latin typeface="Times New Roman" panose="02020603050405020304" pitchFamily="18" charset="0"/>
                <a:ea typeface="GE SS Two Light"/>
                <a:cs typeface="Times New Roman" panose="02020603050405020304" pitchFamily="18" charset="0"/>
              </a:rPr>
              <a:t> </a:t>
            </a:r>
            <a:r>
              <a:rPr lang="ar-EG"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2 </a:t>
            </a:r>
            <a:r>
              <a:rPr lang="ar-EG" sz="2800" b="1" dirty="0">
                <a:solidFill>
                  <a:schemeClr val="accent3">
                    <a:lumMod val="50000"/>
                  </a:schemeClr>
                </a:solidFill>
                <a:latin typeface="Times New Roman" panose="02020603050405020304" pitchFamily="18" charset="0"/>
                <a:ea typeface="GE SS Two Light"/>
                <a:cs typeface="Times New Roman" panose="02020603050405020304" pitchFamily="18" charset="0"/>
              </a:rPr>
              <a:t>أيام </a:t>
            </a:r>
            <a:r>
              <a:rPr lang="ar-EG"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تدريبية.</a:t>
            </a:r>
            <a:endParaRPr lang="ar-EG" sz="2800" b="1" dirty="0" smtClean="0">
              <a:solidFill>
                <a:schemeClr val="accent3">
                  <a:lumMod val="50000"/>
                </a:schemeClr>
              </a:solidFill>
              <a:latin typeface="Times New Roman" panose="02020603050405020304" pitchFamily="18" charset="0"/>
              <a:ea typeface="+mj-ea"/>
              <a:cs typeface="Times New Roman" panose="02020603050405020304" pitchFamily="18" charset="0"/>
            </a:endParaRPr>
          </a:p>
          <a:p>
            <a:pPr algn="r">
              <a:lnSpc>
                <a:spcPct val="100000"/>
              </a:lnSpc>
              <a:buClr>
                <a:schemeClr val="accent3"/>
              </a:buClr>
              <a:buSzPct val="100000"/>
              <a:buFont typeface="Wingdings" panose="05000000000000000000" pitchFamily="2" charset="2"/>
              <a:buChar char="Ø"/>
            </a:pPr>
            <a:r>
              <a:rPr lang="ar-SA" sz="2800" b="1" dirty="0" smtClean="0">
                <a:solidFill>
                  <a:prstClr val="black"/>
                </a:solidFill>
                <a:latin typeface="Times New Roman" panose="02020603050405020304" pitchFamily="18" charset="0"/>
                <a:ea typeface="GE SS Two Light"/>
                <a:cs typeface="Times New Roman" panose="02020603050405020304" pitchFamily="18" charset="0"/>
              </a:rPr>
              <a:t>بطاقات </a:t>
            </a:r>
            <a:r>
              <a:rPr lang="ar-SA" sz="2800" b="1" dirty="0">
                <a:solidFill>
                  <a:prstClr val="black"/>
                </a:solidFill>
                <a:latin typeface="Times New Roman" panose="02020603050405020304" pitchFamily="18" charset="0"/>
                <a:ea typeface="GE SS Two Light"/>
                <a:cs typeface="Times New Roman" panose="02020603050405020304" pitchFamily="18" charset="0"/>
              </a:rPr>
              <a:t>الأسماء</a:t>
            </a:r>
            <a:r>
              <a:rPr lang="ar-EG" sz="2800" b="1" dirty="0" smtClean="0">
                <a:solidFill>
                  <a:prstClr val="black"/>
                </a:solidFill>
                <a:latin typeface="Times New Roman" panose="02020603050405020304" pitchFamily="18" charset="0"/>
                <a:ea typeface="GE SS Two Light"/>
                <a:cs typeface="Times New Roman" panose="02020603050405020304" pitchFamily="18" charset="0"/>
              </a:rPr>
              <a:t>:</a:t>
            </a:r>
            <a:endParaRPr lang="ar-EG" sz="2800" b="1" dirty="0" smtClean="0">
              <a:solidFill>
                <a:prstClr val="black"/>
              </a:solidFill>
              <a:latin typeface="Times New Roman" panose="02020603050405020304" pitchFamily="18" charset="0"/>
              <a:ea typeface="+mj-ea"/>
              <a:cs typeface="Times New Roman" panose="02020603050405020304" pitchFamily="18" charset="0"/>
            </a:endParaRPr>
          </a:p>
          <a:p>
            <a:pPr algn="r">
              <a:lnSpc>
                <a:spcPct val="100000"/>
              </a:lnSpc>
              <a:buClr>
                <a:schemeClr val="accent3"/>
              </a:buClr>
              <a:buSzPct val="100000"/>
              <a:buFont typeface="Wingdings" panose="05000000000000000000" pitchFamily="2" charset="2"/>
              <a:buChar char="Ø"/>
            </a:pPr>
            <a:r>
              <a:rPr lang="ar-SA" sz="2800" b="1" dirty="0" smtClean="0">
                <a:solidFill>
                  <a:prstClr val="black"/>
                </a:solidFill>
                <a:latin typeface="Times New Roman" panose="02020603050405020304" pitchFamily="18" charset="0"/>
                <a:ea typeface="GE SS Two Light"/>
                <a:cs typeface="Times New Roman" panose="02020603050405020304" pitchFamily="18" charset="0"/>
              </a:rPr>
              <a:t>نظام </a:t>
            </a:r>
            <a:r>
              <a:rPr lang="ar-SA" sz="2800" b="1" dirty="0">
                <a:solidFill>
                  <a:prstClr val="black"/>
                </a:solidFill>
                <a:latin typeface="Times New Roman" panose="02020603050405020304" pitchFamily="18" charset="0"/>
                <a:ea typeface="GE SS Two Light"/>
                <a:cs typeface="Times New Roman" panose="02020603050405020304" pitchFamily="18" charset="0"/>
              </a:rPr>
              <a:t>العمل في </a:t>
            </a:r>
            <a:r>
              <a:rPr lang="ar-SA" sz="2800" b="1" dirty="0" smtClean="0">
                <a:solidFill>
                  <a:prstClr val="black"/>
                </a:solidFill>
                <a:latin typeface="Times New Roman" panose="02020603050405020304" pitchFamily="18" charset="0"/>
                <a:ea typeface="GE SS Two Light"/>
                <a:cs typeface="Times New Roman" panose="02020603050405020304" pitchFamily="18" charset="0"/>
              </a:rPr>
              <a:t>الدورة:</a:t>
            </a:r>
            <a:endParaRPr lang="ar-EG" sz="2800" b="1" dirty="0" smtClean="0">
              <a:solidFill>
                <a:prstClr val="black"/>
              </a:solidFill>
              <a:latin typeface="Times New Roman" panose="02020603050405020304" pitchFamily="18" charset="0"/>
              <a:ea typeface="+mj-ea"/>
              <a:cs typeface="Times New Roman" panose="02020603050405020304" pitchFamily="18" charset="0"/>
            </a:endParaRPr>
          </a:p>
          <a:p>
            <a:pPr algn="r">
              <a:lnSpc>
                <a:spcPct val="100000"/>
              </a:lnSpc>
              <a:buClr>
                <a:schemeClr val="accent3"/>
              </a:buClr>
              <a:buSzPct val="100000"/>
              <a:buFont typeface="Courier New" panose="02070309020205020404" pitchFamily="49" charset="0"/>
              <a:buChar char="o"/>
            </a:pPr>
            <a:r>
              <a:rPr lang="ar-SA"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المجموعات</a:t>
            </a:r>
            <a:r>
              <a:rPr lang="en-US"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a:t>
            </a:r>
            <a:endParaRPr lang="en-US" sz="2800" b="1" dirty="0" smtClean="0">
              <a:solidFill>
                <a:schemeClr val="accent3">
                  <a:lumMod val="50000"/>
                </a:schemeClr>
              </a:solidFill>
              <a:latin typeface="Times New Roman" panose="02020603050405020304" pitchFamily="18" charset="0"/>
              <a:ea typeface="+mj-ea"/>
              <a:cs typeface="Times New Roman" panose="02020603050405020304" pitchFamily="18" charset="0"/>
            </a:endParaRPr>
          </a:p>
          <a:p>
            <a:pPr algn="r">
              <a:lnSpc>
                <a:spcPct val="100000"/>
              </a:lnSpc>
              <a:buClr>
                <a:schemeClr val="accent3"/>
              </a:buClr>
              <a:buSzPct val="100000"/>
              <a:buFont typeface="Courier New" panose="02070309020205020404" pitchFamily="49" charset="0"/>
              <a:buChar char="o"/>
            </a:pPr>
            <a:r>
              <a:rPr lang="ar-SA"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التسجيل</a:t>
            </a:r>
            <a:r>
              <a:rPr lang="en-US"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a:t>
            </a:r>
            <a:endParaRPr lang="en-US" sz="2800" b="1" dirty="0" smtClean="0">
              <a:solidFill>
                <a:schemeClr val="accent3">
                  <a:lumMod val="50000"/>
                </a:schemeClr>
              </a:solidFill>
              <a:latin typeface="Times New Roman" panose="02020603050405020304" pitchFamily="18" charset="0"/>
              <a:ea typeface="+mj-ea"/>
              <a:cs typeface="Times New Roman" panose="02020603050405020304" pitchFamily="18" charset="0"/>
            </a:endParaRPr>
          </a:p>
          <a:p>
            <a:pPr algn="r">
              <a:lnSpc>
                <a:spcPct val="100000"/>
              </a:lnSpc>
              <a:buClr>
                <a:schemeClr val="accent3"/>
              </a:buClr>
              <a:buSzPct val="100000"/>
              <a:buFont typeface="Courier New" panose="02070309020205020404" pitchFamily="49" charset="0"/>
              <a:buChar char="o"/>
            </a:pPr>
            <a:r>
              <a:rPr lang="ar-SA" sz="2800" b="1" dirty="0" smtClean="0">
                <a:solidFill>
                  <a:schemeClr val="accent3">
                    <a:lumMod val="50000"/>
                  </a:schemeClr>
                </a:solidFill>
                <a:latin typeface="Times New Roman" panose="02020603050405020304" pitchFamily="18" charset="0"/>
                <a:ea typeface="GE SS Two Light"/>
                <a:cs typeface="Times New Roman" panose="02020603050405020304" pitchFamily="18" charset="0"/>
              </a:rPr>
              <a:t>إعطاء </a:t>
            </a:r>
            <a:r>
              <a:rPr lang="ar-SA" sz="2800" b="1" dirty="0">
                <a:solidFill>
                  <a:schemeClr val="accent3">
                    <a:lumMod val="50000"/>
                  </a:schemeClr>
                </a:solidFill>
                <a:latin typeface="Times New Roman" panose="02020603050405020304" pitchFamily="18" charset="0"/>
                <a:ea typeface="GE SS Two Light"/>
                <a:cs typeface="Times New Roman" panose="02020603050405020304" pitchFamily="18" charset="0"/>
              </a:rPr>
              <a:t>التغذية الرجعية</a:t>
            </a:r>
            <a:r>
              <a:rPr lang="ar-EG" sz="2800" b="1" dirty="0">
                <a:solidFill>
                  <a:schemeClr val="accent3">
                    <a:lumMod val="50000"/>
                  </a:schemeClr>
                </a:solidFill>
                <a:latin typeface="Times New Roman" panose="02020603050405020304" pitchFamily="18" charset="0"/>
                <a:ea typeface="GE SS Two Light"/>
                <a:cs typeface="Times New Roman" panose="02020603050405020304" pitchFamily="18" charset="0"/>
              </a:rPr>
              <a:t>.</a:t>
            </a:r>
            <a:endParaRPr lang="ar-EG" sz="3600" dirty="0">
              <a:solidFill>
                <a:schemeClr val="accent3">
                  <a:lumMod val="50000"/>
                </a:schemeClr>
              </a:solidFill>
            </a:endParaRPr>
          </a:p>
        </p:txBody>
      </p:sp>
    </p:spTree>
    <p:extLst>
      <p:ext uri="{BB962C8B-B14F-4D97-AF65-F5344CB8AC3E}">
        <p14:creationId xmlns:p14="http://schemas.microsoft.com/office/powerpoint/2010/main" val="179128091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 7"/>
          <p:cNvSpPr/>
          <p:nvPr/>
        </p:nvSpPr>
        <p:spPr>
          <a:xfrm>
            <a:off x="5805765" y="117809"/>
            <a:ext cx="3133492" cy="1323191"/>
          </a:xfrm>
          <a:prstGeom prst="irregularSeal1">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نشاط – 3 </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
        <p:nvSpPr>
          <p:cNvPr id="3" name="Content Placeholder 2"/>
          <p:cNvSpPr>
            <a:spLocks noGrp="1"/>
          </p:cNvSpPr>
          <p:nvPr>
            <p:ph idx="1"/>
          </p:nvPr>
        </p:nvSpPr>
        <p:spPr>
          <a:xfrm>
            <a:off x="3635297" y="1658449"/>
            <a:ext cx="7473980" cy="1357956"/>
          </a:xfrm>
        </p:spPr>
        <p:txBody>
          <a:bodyPr>
            <a:noAutofit/>
          </a:bodyPr>
          <a:lstStyle/>
          <a:p>
            <a:pPr marL="0" indent="0" algn="ctr">
              <a:buNone/>
              <a:tabLst>
                <a:tab pos="2174240" algn="l"/>
                <a:tab pos="3236595" algn="ctr"/>
              </a:tabLst>
            </a:pPr>
            <a:r>
              <a:rPr lang="ar-EG"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(عصف </a:t>
            </a:r>
            <a:r>
              <a:rPr lang="ar-EG"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ذهني – </a:t>
            </a:r>
            <a:r>
              <a:rPr lang="ar-EG"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جماعي)</a:t>
            </a:r>
            <a:endParaRPr lang="en-US" sz="3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ar-EG" sz="3600" b="1" dirty="0">
                <a:latin typeface="Times New Roman" panose="02020603050405020304" pitchFamily="18" charset="0"/>
                <a:ea typeface="Calibri" panose="020F0502020204030204" pitchFamily="34" charset="0"/>
                <a:cs typeface="Times New Roman" panose="02020603050405020304" pitchFamily="18" charset="0"/>
              </a:rPr>
              <a:t>عزيزي المتدرب أذكر ما تعرفه عن توازن السوق.</a:t>
            </a:r>
            <a:endParaRPr lang="ar-EG" sz="36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111378" y="3233855"/>
            <a:ext cx="4521819" cy="3113629"/>
          </a:xfrm>
          <a:prstGeom prst="ellipse">
            <a:avLst/>
          </a:prstGeom>
          <a:ln w="63500" cap="rnd">
            <a:solidFill>
              <a:srgbClr val="70AD47">
                <a:lumMod val="75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896487"/>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84234" y="2408664"/>
            <a:ext cx="6709147" cy="3969833"/>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يقصد </a:t>
            </a:r>
            <a:r>
              <a:rPr lang="ar-EG" sz="2800" b="1" dirty="0">
                <a:latin typeface="Calibri" panose="020F0502020204030204" pitchFamily="34" charset="0"/>
                <a:ea typeface="Calibri" panose="020F0502020204030204" pitchFamily="34" charset="0"/>
                <a:cs typeface="Times New Roman" panose="02020603050405020304" pitchFamily="18" charset="0"/>
              </a:rPr>
              <a:t>بتوازن السوق الحالة التي عندها تتساوي الكمية المطلوبة مع الكمية المعروضة من نفس السلعة خلا فترة زمنية معينة وبعبارة أخرى يتحقق توازن السوق عندما يرغب المشترون في شراء كمية معينة من السلعة ويرغب الباعة في بيع نفس الكمية خلال فترة السوق وعندئذ يخلو السوق من السلعة فلا فائض ولا شحة في السوق</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2" name="Rounded Rectangle 1"/>
          <p:cNvSpPr/>
          <p:nvPr/>
        </p:nvSpPr>
        <p:spPr>
          <a:xfrm>
            <a:off x="9340834" y="1583475"/>
            <a:ext cx="2252547" cy="61331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توازن السوق</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32" y="2977376"/>
            <a:ext cx="4621337" cy="3401121"/>
          </a:xfrm>
          <a:prstGeom prst="ellipse">
            <a:avLst/>
          </a:prstGeom>
          <a:ln>
            <a:noFill/>
          </a:ln>
          <a:effectLst>
            <a:softEdge rad="112500"/>
          </a:effectLst>
        </p:spPr>
      </p:pic>
    </p:spTree>
    <p:extLst>
      <p:ext uri="{BB962C8B-B14F-4D97-AF65-F5344CB8AC3E}">
        <p14:creationId xmlns:p14="http://schemas.microsoft.com/office/powerpoint/2010/main" val="391303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572" y="1594624"/>
            <a:ext cx="4313482" cy="723498"/>
          </a:xfrm>
        </p:spPr>
        <p:txBody>
          <a:bodyPr>
            <a:noAutofit/>
          </a:bodyPr>
          <a:lstStyle/>
          <a:p>
            <a:pPr>
              <a:lnSpc>
                <a:spcPct val="150000"/>
              </a:lnSpc>
              <a:spcAft>
                <a:spcPts val="800"/>
              </a:spcAft>
            </a:pPr>
            <a:r>
              <a:rPr lang="ar-EG" sz="3600" b="1" dirty="0">
                <a:solidFill>
                  <a:schemeClr val="accent3">
                    <a:lumMod val="50000"/>
                  </a:schemeClr>
                </a:solidFill>
                <a:effectLst/>
                <a:latin typeface="Calibri" panose="020F0502020204030204" pitchFamily="34" charset="0"/>
                <a:ea typeface="Calibri" panose="020F0502020204030204" pitchFamily="34" charset="0"/>
              </a:rPr>
              <a:t>جدول (5) : الطلب </a:t>
            </a:r>
            <a:r>
              <a:rPr lang="ar-EG" sz="3600" b="1" dirty="0" smtClean="0">
                <a:solidFill>
                  <a:schemeClr val="accent3">
                    <a:lumMod val="50000"/>
                  </a:schemeClr>
                </a:solidFill>
                <a:effectLst/>
                <a:latin typeface="Calibri" panose="020F0502020204030204" pitchFamily="34" charset="0"/>
                <a:ea typeface="Calibri" panose="020F0502020204030204" pitchFamily="34" charset="0"/>
              </a:rPr>
              <a:t>والعرض</a:t>
            </a:r>
            <a:endParaRPr lang="ar-EG" sz="3600" dirty="0">
              <a:solidFill>
                <a:schemeClr val="accent3">
                  <a:lumMod val="50000"/>
                </a:schemeClr>
              </a:solidFill>
            </a:endParaRPr>
          </a:p>
        </p:txBody>
      </p:sp>
      <p:graphicFrame>
        <p:nvGraphicFramePr>
          <p:cNvPr id="4" name="Table 3"/>
          <p:cNvGraphicFramePr>
            <a:graphicFrameLocks noGrp="1"/>
          </p:cNvGraphicFramePr>
          <p:nvPr/>
        </p:nvGraphicFramePr>
        <p:xfrm>
          <a:off x="303059" y="2665144"/>
          <a:ext cx="11500508" cy="3840480"/>
        </p:xfrm>
        <a:graphic>
          <a:graphicData uri="http://schemas.openxmlformats.org/drawingml/2006/table">
            <a:tbl>
              <a:tblPr rtl="1" firstRow="1" firstCol="1" bandRow="1">
                <a:tableStyleId>{69C7853C-536D-4A76-A0AE-DD22124D55A5}</a:tableStyleId>
              </a:tblPr>
              <a:tblGrid>
                <a:gridCol w="2875127">
                  <a:extLst>
                    <a:ext uri="{9D8B030D-6E8A-4147-A177-3AD203B41FA5}">
                      <a16:colId xmlns:a16="http://schemas.microsoft.com/office/drawing/2014/main" val="3308508066"/>
                    </a:ext>
                  </a:extLst>
                </a:gridCol>
                <a:gridCol w="2875127">
                  <a:extLst>
                    <a:ext uri="{9D8B030D-6E8A-4147-A177-3AD203B41FA5}">
                      <a16:colId xmlns:a16="http://schemas.microsoft.com/office/drawing/2014/main" val="507929063"/>
                    </a:ext>
                  </a:extLst>
                </a:gridCol>
                <a:gridCol w="2875127">
                  <a:extLst>
                    <a:ext uri="{9D8B030D-6E8A-4147-A177-3AD203B41FA5}">
                      <a16:colId xmlns:a16="http://schemas.microsoft.com/office/drawing/2014/main" val="855691598"/>
                    </a:ext>
                  </a:extLst>
                </a:gridCol>
                <a:gridCol w="2875127">
                  <a:extLst>
                    <a:ext uri="{9D8B030D-6E8A-4147-A177-3AD203B41FA5}">
                      <a16:colId xmlns:a16="http://schemas.microsoft.com/office/drawing/2014/main" val="1605323556"/>
                    </a:ext>
                  </a:extLst>
                </a:gridCol>
              </a:tblGrid>
              <a:tr h="635944">
                <a:tc>
                  <a:txBody>
                    <a:bodyPr/>
                    <a:lstStyle/>
                    <a:p>
                      <a:pPr algn="ctr" rtl="1">
                        <a:lnSpc>
                          <a:spcPct val="150000"/>
                        </a:lnSpc>
                        <a:spcAft>
                          <a:spcPts val="0"/>
                        </a:spcAft>
                      </a:pPr>
                      <a:r>
                        <a:rPr lang="ar-EG" sz="2800" b="1" dirty="0">
                          <a:effectLst/>
                          <a:cs typeface="+mj-cs"/>
                        </a:rPr>
                        <a:t>الفائض(+) </a:t>
                      </a:r>
                      <a:r>
                        <a:rPr lang="ar-EG" sz="2800" b="1" dirty="0" smtClean="0">
                          <a:effectLst/>
                          <a:cs typeface="+mj-cs"/>
                        </a:rPr>
                        <a:t>أو</a:t>
                      </a:r>
                      <a:r>
                        <a:rPr lang="ar-EG" sz="2800" b="1" baseline="0" dirty="0" smtClean="0">
                          <a:effectLst/>
                          <a:cs typeface="+mj-cs"/>
                        </a:rPr>
                        <a:t> </a:t>
                      </a:r>
                      <a:r>
                        <a:rPr lang="ar-EG" sz="2800" b="1" dirty="0" smtClean="0">
                          <a:effectLst/>
                          <a:cs typeface="+mj-cs"/>
                        </a:rPr>
                        <a:t>العجز</a:t>
                      </a:r>
                      <a:r>
                        <a:rPr lang="ar-EG" sz="2800" b="1" dirty="0">
                          <a:effectLst/>
                          <a:cs typeface="+mj-cs"/>
                        </a:rPr>
                        <a:t>(-)</a:t>
                      </a:r>
                      <a:endParaRPr lang="en-US" sz="1600" b="1" dirty="0">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dirty="0">
                          <a:effectLst/>
                          <a:cs typeface="+mj-cs"/>
                        </a:rPr>
                        <a:t>الكمية المعروضة</a:t>
                      </a:r>
                      <a:endParaRPr lang="en-US" sz="1600" b="1" dirty="0">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الكمية المطلوبة</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السعر(الثمن)</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814682"/>
                  </a:ext>
                </a:extLst>
              </a:tr>
              <a:tr h="635944">
                <a:tc>
                  <a:txBody>
                    <a:bodyPr/>
                    <a:lstStyle/>
                    <a:p>
                      <a:pPr algn="ctr" rtl="1">
                        <a:lnSpc>
                          <a:spcPct val="150000"/>
                        </a:lnSpc>
                        <a:spcAft>
                          <a:spcPts val="0"/>
                        </a:spcAft>
                      </a:pPr>
                      <a:r>
                        <a:rPr lang="ar-EG" sz="2800" b="1">
                          <a:effectLst/>
                          <a:cs typeface="+mj-cs"/>
                        </a:rPr>
                        <a:t>1000 (+)</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1500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500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100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248809"/>
                  </a:ext>
                </a:extLst>
              </a:tr>
              <a:tr h="635944">
                <a:tc>
                  <a:txBody>
                    <a:bodyPr/>
                    <a:lstStyle/>
                    <a:p>
                      <a:pPr algn="ctr" rtl="1">
                        <a:lnSpc>
                          <a:spcPct val="150000"/>
                        </a:lnSpc>
                        <a:spcAft>
                          <a:spcPts val="0"/>
                        </a:spcAft>
                      </a:pPr>
                      <a:r>
                        <a:rPr lang="ar-EG" sz="2800" b="1">
                          <a:effectLst/>
                          <a:cs typeface="+mj-cs"/>
                        </a:rPr>
                        <a:t>400 (+)</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1200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800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80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30821"/>
                  </a:ext>
                </a:extLst>
              </a:tr>
              <a:tr h="635944">
                <a:tc>
                  <a:txBody>
                    <a:bodyPr/>
                    <a:lstStyle/>
                    <a:p>
                      <a:pPr algn="ctr" rtl="1">
                        <a:lnSpc>
                          <a:spcPct val="150000"/>
                        </a:lnSpc>
                        <a:spcAft>
                          <a:spcPts val="0"/>
                        </a:spcAft>
                      </a:pPr>
                      <a:r>
                        <a:rPr lang="ar-EG" sz="2800" b="1">
                          <a:effectLst/>
                          <a:cs typeface="+mj-cs"/>
                        </a:rPr>
                        <a:t>صفر (+)</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1000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1000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60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8630262"/>
                  </a:ext>
                </a:extLst>
              </a:tr>
              <a:tr h="635944">
                <a:tc>
                  <a:txBody>
                    <a:bodyPr/>
                    <a:lstStyle/>
                    <a:p>
                      <a:pPr algn="ctr" rtl="1">
                        <a:lnSpc>
                          <a:spcPct val="150000"/>
                        </a:lnSpc>
                        <a:spcAft>
                          <a:spcPts val="0"/>
                        </a:spcAft>
                      </a:pPr>
                      <a:r>
                        <a:rPr lang="ar-EG" sz="2800" b="1">
                          <a:effectLst/>
                          <a:cs typeface="+mj-cs"/>
                        </a:rPr>
                        <a:t>700 (-)</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700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1400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40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274487"/>
                  </a:ext>
                </a:extLst>
              </a:tr>
              <a:tr h="635944">
                <a:tc>
                  <a:txBody>
                    <a:bodyPr/>
                    <a:lstStyle/>
                    <a:p>
                      <a:pPr algn="ctr" rtl="1">
                        <a:lnSpc>
                          <a:spcPct val="150000"/>
                        </a:lnSpc>
                        <a:spcAft>
                          <a:spcPts val="0"/>
                        </a:spcAft>
                      </a:pPr>
                      <a:r>
                        <a:rPr lang="ar-EG" sz="2800" b="1">
                          <a:effectLst/>
                          <a:cs typeface="+mj-cs"/>
                        </a:rPr>
                        <a:t>1200 (-)</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a:effectLst/>
                          <a:cs typeface="+mj-cs"/>
                        </a:rPr>
                        <a:t>500</a:t>
                      </a:r>
                      <a:endParaRPr lang="en-US" sz="1600" b="1">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dirty="0">
                          <a:effectLst/>
                          <a:cs typeface="+mj-cs"/>
                        </a:rPr>
                        <a:t>1700</a:t>
                      </a:r>
                      <a:endParaRPr lang="en-US" sz="1600" b="1" dirty="0">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EG" sz="2800" b="1" dirty="0">
                          <a:effectLst/>
                          <a:cs typeface="+mj-cs"/>
                        </a:rPr>
                        <a:t>20</a:t>
                      </a:r>
                      <a:endParaRPr lang="en-US" sz="1600" b="1" dirty="0">
                        <a:effectLst/>
                        <a:latin typeface="Calibri" panose="020F0502020204030204" pitchFamily="34" charset="0"/>
                        <a:ea typeface="Calibri" panose="020F0502020204030204" pitchFamily="34" charset="0"/>
                        <a:cs typeface="+mj-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5912"/>
                  </a:ext>
                </a:extLst>
              </a:tr>
            </a:tbl>
          </a:graphicData>
        </a:graphic>
      </p:graphicFrame>
    </p:spTree>
    <p:extLst>
      <p:ext uri="{BB962C8B-B14F-4D97-AF65-F5344CB8AC3E}">
        <p14:creationId xmlns:p14="http://schemas.microsoft.com/office/powerpoint/2010/main" val="639848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8790" y="2426890"/>
            <a:ext cx="4824591" cy="3985062"/>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يعرف </a:t>
            </a:r>
            <a:r>
              <a:rPr lang="ar-EG" sz="2800" b="1" dirty="0">
                <a:latin typeface="Calibri" panose="020F0502020204030204" pitchFamily="34" charset="0"/>
                <a:ea typeface="Calibri" panose="020F0502020204030204" pitchFamily="34" charset="0"/>
                <a:cs typeface="Times New Roman" panose="02020603050405020304" pitchFamily="18" charset="0"/>
              </a:rPr>
              <a:t>التوازن بأنه توازن مستقر إذا ادى الانحراف ع ن حالة التوازن إلى خلق قوى اقتصادية من شانها إعادة التوازن إلى حالته الأولى. وبالعكس يطلق على التوازن بأنه توازن غير مستقر إذا ابتعدنا عن حالة التوازن الأولى </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8463776" y="1583472"/>
            <a:ext cx="3129605" cy="613317"/>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أنواع توازن السوق</a:t>
            </a:r>
          </a:p>
        </p:txBody>
      </p:sp>
      <p:graphicFrame>
        <p:nvGraphicFramePr>
          <p:cNvPr id="5" name="Diagram 4"/>
          <p:cNvGraphicFramePr/>
          <p:nvPr/>
        </p:nvGraphicFramePr>
        <p:xfrm>
          <a:off x="180897" y="2654948"/>
          <a:ext cx="5941123" cy="3528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220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2603" y="1561170"/>
            <a:ext cx="2820778" cy="613317"/>
          </a:xfrm>
        </p:spPr>
        <p:txBody>
          <a:bodyPr>
            <a:noAutofit/>
          </a:bodyPr>
          <a:lstStyle/>
          <a:p>
            <a:pPr marL="571500" lvl="0" indent="-571500">
              <a:lnSpc>
                <a:spcPct val="150000"/>
              </a:lnSpc>
              <a:spcBef>
                <a:spcPct val="20000"/>
              </a:spcBef>
              <a:buFont typeface="Wingdings" panose="05000000000000000000" pitchFamily="2" charset="2"/>
              <a:buChar char="Ø"/>
            </a:pPr>
            <a:r>
              <a:rPr lang="ar-EG" sz="3600" b="1" dirty="0">
                <a:solidFill>
                  <a:srgbClr val="385623"/>
                </a:solidFill>
                <a:effectLst/>
                <a:ea typeface="Calibri" panose="020F0502020204030204" pitchFamily="34" charset="0"/>
              </a:rPr>
              <a:t>الأسعار الدنيا</a:t>
            </a:r>
            <a:r>
              <a:rPr lang="ar-EG" sz="3600" b="1" dirty="0" smtClean="0">
                <a:solidFill>
                  <a:srgbClr val="385623"/>
                </a:solidFill>
                <a:effectLst/>
                <a:ea typeface="Calibri" panose="020F0502020204030204" pitchFamily="34" charset="0"/>
              </a:rPr>
              <a:t>:</a:t>
            </a:r>
            <a:endParaRPr lang="ar-EG" sz="3600" dirty="0"/>
          </a:p>
        </p:txBody>
      </p:sp>
      <p:sp>
        <p:nvSpPr>
          <p:cNvPr id="3" name="Content Placeholder 2"/>
          <p:cNvSpPr>
            <a:spLocks noGrp="1"/>
          </p:cNvSpPr>
          <p:nvPr>
            <p:ph idx="1"/>
          </p:nvPr>
        </p:nvSpPr>
        <p:spPr>
          <a:xfrm>
            <a:off x="6456556" y="2364059"/>
            <a:ext cx="5136825" cy="3958684"/>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إن </a:t>
            </a:r>
            <a:r>
              <a:rPr lang="ar-EG" sz="2800" b="1" dirty="0">
                <a:latin typeface="Calibri" panose="020F0502020204030204" pitchFamily="34" charset="0"/>
                <a:ea typeface="Calibri" panose="020F0502020204030204" pitchFamily="34" charset="0"/>
                <a:cs typeface="Times New Roman" panose="02020603050405020304" pitchFamily="18" charset="0"/>
              </a:rPr>
              <a:t>قيام الدولة بتحديد سعر أدنى للسلعة من شانه أن يؤدي إلى خلق فائض من السلعة وعادة على مثل هذا الفائض اسم " فائض الإنتاج " والمقصود بفائض الإنتاج هو أن تكون الكمية المعروضة اكبر من الكمية المطلوبة عند مستوى الأسعار الدنيا</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98" y="2609385"/>
            <a:ext cx="4482790" cy="3635299"/>
          </a:xfrm>
          <a:prstGeom prst="ellipse">
            <a:avLst/>
          </a:prstGeom>
          <a:ln>
            <a:noFill/>
          </a:ln>
          <a:effectLst>
            <a:softEdge rad="112500"/>
          </a:effectLst>
        </p:spPr>
      </p:pic>
    </p:spTree>
    <p:extLst>
      <p:ext uri="{BB962C8B-B14F-4D97-AF65-F5344CB8AC3E}">
        <p14:creationId xmlns:p14="http://schemas.microsoft.com/office/powerpoint/2010/main" val="576660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0" y="1583473"/>
            <a:ext cx="6957881" cy="634288"/>
          </a:xfrm>
        </p:spPr>
        <p:txBody>
          <a:bodyPr>
            <a:noAutofit/>
          </a:bodyPr>
          <a:lstStyle/>
          <a:p>
            <a:pPr marL="457200" lvl="0" indent="-457200">
              <a:lnSpc>
                <a:spcPct val="150000"/>
              </a:lnSpc>
              <a:spcBef>
                <a:spcPct val="20000"/>
              </a:spcBef>
              <a:buFont typeface="Wingdings" panose="05000000000000000000" pitchFamily="2" charset="2"/>
              <a:buChar char="Ø"/>
            </a:pPr>
            <a:r>
              <a:rPr lang="ar-EG" sz="3600" b="1" dirty="0">
                <a:solidFill>
                  <a:srgbClr val="385623"/>
                </a:solidFill>
                <a:effectLst/>
                <a:ea typeface="Calibri" panose="020F0502020204030204" pitchFamily="34" charset="0"/>
              </a:rPr>
              <a:t>اثر الضرائب والإعانات على توازن السوق</a:t>
            </a:r>
            <a:r>
              <a:rPr lang="ar-EG" sz="3600" b="1" dirty="0" smtClean="0">
                <a:solidFill>
                  <a:srgbClr val="385623"/>
                </a:solidFill>
                <a:effectLst/>
                <a:ea typeface="Calibri" panose="020F0502020204030204" pitchFamily="34" charset="0"/>
              </a:rPr>
              <a:t>:</a:t>
            </a:r>
            <a:endParaRPr lang="ar-EG" sz="6000" dirty="0"/>
          </a:p>
        </p:txBody>
      </p:sp>
      <p:sp>
        <p:nvSpPr>
          <p:cNvPr id="3" name="Content Placeholder 2"/>
          <p:cNvSpPr>
            <a:spLocks noGrp="1"/>
          </p:cNvSpPr>
          <p:nvPr>
            <p:ph idx="1"/>
          </p:nvPr>
        </p:nvSpPr>
        <p:spPr>
          <a:xfrm>
            <a:off x="7025268" y="2686112"/>
            <a:ext cx="4568113" cy="2867196"/>
          </a:xfrm>
        </p:spPr>
        <p:txBody>
          <a:bodyPr>
            <a:noAutofit/>
          </a:bodyPr>
          <a:lstStyle/>
          <a:p>
            <a:pPr marL="0" indent="0" algn="just">
              <a:lnSpc>
                <a:spcPct val="150000"/>
              </a:lnSpc>
              <a:buNone/>
            </a:pPr>
            <a:r>
              <a:rPr lang="ar-EG" sz="2800" b="1" dirty="0" smtClean="0">
                <a:ea typeface="Calibri" panose="020F0502020204030204" pitchFamily="34" charset="0"/>
                <a:cs typeface="+mj-cs"/>
              </a:rPr>
              <a:t>في </a:t>
            </a:r>
            <a:r>
              <a:rPr lang="ar-EG" sz="2800" b="1" dirty="0">
                <a:ea typeface="Calibri" panose="020F0502020204030204" pitchFamily="34" charset="0"/>
                <a:cs typeface="+mj-cs"/>
              </a:rPr>
              <a:t>سوق المنافسة التامة يكون عدد المنتجين للسلعة كبيراً بحيث إن إنتاج الواحد منهم لا يمثل إلا جزءاً قليلاً من العرض الكلي في </a:t>
            </a:r>
            <a:r>
              <a:rPr lang="ar-EG" sz="2800" b="1" dirty="0" smtClean="0">
                <a:ea typeface="Calibri" panose="020F0502020204030204" pitchFamily="34" charset="0"/>
                <a:cs typeface="+mj-cs"/>
              </a:rPr>
              <a:t>السوق.</a:t>
            </a:r>
            <a:endParaRPr lang="ar-EG" sz="2800" dirty="0">
              <a:cs typeface="+mj-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61" y="2999677"/>
            <a:ext cx="4661891" cy="3470315"/>
          </a:xfrm>
          <a:prstGeom prst="ellipse">
            <a:avLst/>
          </a:prstGeom>
          <a:ln>
            <a:noFill/>
          </a:ln>
          <a:effectLst>
            <a:softEdge rad="112500"/>
          </a:effectLst>
        </p:spPr>
      </p:pic>
    </p:spTree>
    <p:extLst>
      <p:ext uri="{BB962C8B-B14F-4D97-AF65-F5344CB8AC3E}">
        <p14:creationId xmlns:p14="http://schemas.microsoft.com/office/powerpoint/2010/main" val="264914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6128" y="2564781"/>
            <a:ext cx="4947253" cy="3401122"/>
          </a:xfrm>
        </p:spPr>
        <p:txBody>
          <a:bodyPr>
            <a:normAutofit/>
          </a:bodyPr>
          <a:lstStyle/>
          <a:p>
            <a:pPr marL="0" indent="0" algn="just">
              <a:lnSpc>
                <a:spcPct val="150000"/>
              </a:lnSpc>
              <a:spcAft>
                <a:spcPts val="800"/>
              </a:spcAft>
              <a:buNone/>
            </a:pPr>
            <a:r>
              <a:rPr lang="ar-EG" sz="2800" b="1" dirty="0" smtClean="0">
                <a:latin typeface="Calibri" panose="020F0502020204030204" pitchFamily="34" charset="0"/>
                <a:ea typeface="Calibri" panose="020F0502020204030204" pitchFamily="34" charset="0"/>
                <a:cs typeface="Times New Roman" panose="02020603050405020304" pitchFamily="18" charset="0"/>
              </a:rPr>
              <a:t>يتم </a:t>
            </a:r>
            <a:r>
              <a:rPr lang="ar-EG" sz="2800" b="1" dirty="0">
                <a:latin typeface="Calibri" panose="020F0502020204030204" pitchFamily="34" charset="0"/>
                <a:ea typeface="Calibri" panose="020F0502020204030204" pitchFamily="34" charset="0"/>
                <a:cs typeface="Times New Roman" panose="02020603050405020304" pitchFamily="18" charset="0"/>
              </a:rPr>
              <a:t>تحديد وظائف السوق من خلال المهام قبلها. تم تصميم آلية السوق للعثور على إجابات عن ثلاثة أسئلة رئيسية: ماذا وكيف ولمن ينتج؟ لهذا، يقوم السوق بعدد من الوظائف</a:t>
            </a:r>
            <a:r>
              <a:rPr lang="ar-EG"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9106659" y="1583473"/>
            <a:ext cx="2486722" cy="602166"/>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وظائف السوق</a:t>
            </a:r>
          </a:p>
        </p:txBody>
      </p:sp>
      <p:graphicFrame>
        <p:nvGraphicFramePr>
          <p:cNvPr id="5" name="Diagram 4"/>
          <p:cNvGraphicFramePr/>
          <p:nvPr/>
        </p:nvGraphicFramePr>
        <p:xfrm>
          <a:off x="526585" y="1884556"/>
          <a:ext cx="5383560" cy="4680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39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043908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8068" y="2856286"/>
            <a:ext cx="4740551" cy="2791084"/>
          </a:xfrm>
        </p:spPr>
        <p:txBody>
          <a:bodyPr>
            <a:noAutofit/>
          </a:bodyPr>
          <a:lstStyle/>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عيوب </a:t>
            </a:r>
            <a:r>
              <a:rPr lang="ar-EG" sz="3200" b="1" dirty="0">
                <a:latin typeface="Times New Roman" panose="02020603050405020304" pitchFamily="18" charset="0"/>
                <a:cs typeface="Times New Roman" panose="02020603050405020304" pitchFamily="18" charset="0"/>
              </a:rPr>
              <a:t>السوق</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اقتصاد </a:t>
            </a:r>
            <a:r>
              <a:rPr lang="ar-EG" sz="3200" b="1" dirty="0">
                <a:latin typeface="Times New Roman" panose="02020603050405020304" pitchFamily="18" charset="0"/>
                <a:cs typeface="Times New Roman" panose="02020603050405020304" pitchFamily="18" charset="0"/>
              </a:rPr>
              <a:t>السوق</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استراتيجية </a:t>
            </a:r>
            <a:r>
              <a:rPr lang="ar-EG" sz="3200" b="1" dirty="0">
                <a:latin typeface="Times New Roman" panose="02020603050405020304" pitchFamily="18" charset="0"/>
                <a:cs typeface="Times New Roman" panose="02020603050405020304" pitchFamily="18" charset="0"/>
              </a:rPr>
              <a:t>دخول السوق.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32180">
            <a:off x="389504" y="3918107"/>
            <a:ext cx="2977842" cy="2346087"/>
          </a:xfrm>
          <a:prstGeom prst="rect">
            <a:avLst/>
          </a:prstGeom>
        </p:spPr>
      </p:pic>
      <p:sp>
        <p:nvSpPr>
          <p:cNvPr id="6" name="Rectangle 5"/>
          <p:cNvSpPr/>
          <p:nvPr/>
        </p:nvSpPr>
        <p:spPr>
          <a:xfrm>
            <a:off x="8855351" y="1585339"/>
            <a:ext cx="2453268" cy="646771"/>
          </a:xfrm>
          <a:prstGeom prst="rec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الجلسة </a:t>
            </a: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الثانية</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Tree>
    <p:extLst>
      <p:ext uri="{BB962C8B-B14F-4D97-AF65-F5344CB8AC3E}">
        <p14:creationId xmlns:p14="http://schemas.microsoft.com/office/powerpoint/2010/main" val="157929334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439" y="2709745"/>
            <a:ext cx="5292942" cy="3233855"/>
          </a:xfrm>
        </p:spPr>
        <p:txBody>
          <a:bodyPr>
            <a:noAutofit/>
          </a:bodyPr>
          <a:lstStyle/>
          <a:p>
            <a:pPr lvl="0" algn="just">
              <a:lnSpc>
                <a:spcPct val="150000"/>
              </a:lnSpc>
              <a:buClr>
                <a:schemeClr val="accent3"/>
              </a:buClr>
              <a:buFont typeface="Wingdings" panose="05000000000000000000" pitchFamily="2" charset="2"/>
              <a:buChar char="ü"/>
            </a:pPr>
            <a:r>
              <a:rPr lang="ar-EG" sz="3200" b="1" dirty="0" smtClean="0">
                <a:solidFill>
                  <a:srgbClr val="000000"/>
                </a:solidFill>
                <a:ea typeface="Calibri" panose="020F0502020204030204" pitchFamily="34" charset="0"/>
                <a:cs typeface="+mj-cs"/>
              </a:rPr>
              <a:t>السوق </a:t>
            </a:r>
            <a:r>
              <a:rPr lang="ar-EG" sz="3200" b="1" dirty="0">
                <a:solidFill>
                  <a:srgbClr val="000000"/>
                </a:solidFill>
                <a:ea typeface="Calibri" panose="020F0502020204030204" pitchFamily="34" charset="0"/>
                <a:cs typeface="+mj-cs"/>
              </a:rPr>
              <a:t>نظام غير مستقر وغالبًا ما يتصرف بشكل تلقائي</a:t>
            </a:r>
            <a:r>
              <a:rPr lang="ar-EG" sz="3200" b="1" dirty="0" smtClean="0">
                <a:solidFill>
                  <a:srgbClr val="000000"/>
                </a:solidFill>
                <a:ea typeface="Calibri" panose="020F0502020204030204" pitchFamily="34" charset="0"/>
                <a:cs typeface="+mj-cs"/>
              </a:rPr>
              <a:t>.</a:t>
            </a:r>
            <a:endParaRPr lang="en-US" sz="3200" dirty="0">
              <a:cs typeface="+mj-cs"/>
            </a:endParaRPr>
          </a:p>
          <a:p>
            <a:pPr lvl="0" algn="just">
              <a:lnSpc>
                <a:spcPct val="150000"/>
              </a:lnSpc>
              <a:buClr>
                <a:schemeClr val="accent3"/>
              </a:buClr>
              <a:buFont typeface="Wingdings" panose="05000000000000000000" pitchFamily="2" charset="2"/>
              <a:buChar char="ü"/>
            </a:pPr>
            <a:r>
              <a:rPr lang="ar-EG" sz="3200" b="1" dirty="0">
                <a:solidFill>
                  <a:srgbClr val="000000"/>
                </a:solidFill>
                <a:ea typeface="Calibri" panose="020F0502020204030204" pitchFamily="34" charset="0"/>
                <a:cs typeface="+mj-cs"/>
              </a:rPr>
              <a:t>عدم السيطرة</a:t>
            </a:r>
            <a:r>
              <a:rPr lang="ar-EG" sz="3200" b="1" dirty="0" smtClean="0">
                <a:solidFill>
                  <a:srgbClr val="000000"/>
                </a:solidFill>
                <a:ea typeface="Calibri" panose="020F0502020204030204" pitchFamily="34" charset="0"/>
                <a:cs typeface="+mj-cs"/>
              </a:rPr>
              <a:t>.</a:t>
            </a:r>
            <a:endParaRPr lang="en-US" sz="3200" dirty="0">
              <a:cs typeface="+mj-cs"/>
            </a:endParaRPr>
          </a:p>
          <a:p>
            <a:pPr lvl="0" algn="just">
              <a:lnSpc>
                <a:spcPct val="150000"/>
              </a:lnSpc>
              <a:buClr>
                <a:schemeClr val="accent3"/>
              </a:buClr>
              <a:buFont typeface="Wingdings" panose="05000000000000000000" pitchFamily="2" charset="2"/>
              <a:buChar char="ü"/>
            </a:pPr>
            <a:r>
              <a:rPr lang="ar-EG" sz="3200" b="1" dirty="0">
                <a:solidFill>
                  <a:srgbClr val="000000"/>
                </a:solidFill>
                <a:ea typeface="Calibri" panose="020F0502020204030204" pitchFamily="34" charset="0"/>
                <a:cs typeface="+mj-cs"/>
              </a:rPr>
              <a:t>التقسيم الاجتماعي</a:t>
            </a:r>
            <a:r>
              <a:rPr lang="ar-EG" sz="3200" b="1" dirty="0" smtClean="0">
                <a:solidFill>
                  <a:srgbClr val="000000"/>
                </a:solidFill>
                <a:ea typeface="Calibri" panose="020F0502020204030204" pitchFamily="34" charset="0"/>
                <a:cs typeface="+mj-cs"/>
              </a:rPr>
              <a:t>.</a:t>
            </a:r>
            <a:endParaRPr lang="en-US" sz="3200" dirty="0">
              <a:effectLst/>
              <a:cs typeface="+mj-cs"/>
            </a:endParaRPr>
          </a:p>
        </p:txBody>
      </p:sp>
      <p:sp>
        <p:nvSpPr>
          <p:cNvPr id="4" name="Rounded Rectangle 3"/>
          <p:cNvSpPr/>
          <p:nvPr/>
        </p:nvSpPr>
        <p:spPr>
          <a:xfrm>
            <a:off x="9363137" y="1594624"/>
            <a:ext cx="2230244" cy="635620"/>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عيوب السوق</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671" y="2921619"/>
            <a:ext cx="4293900" cy="3549705"/>
          </a:xfrm>
          <a:prstGeom prst="ellipse">
            <a:avLst/>
          </a:prstGeom>
          <a:ln>
            <a:noFill/>
          </a:ln>
          <a:effectLst>
            <a:softEdge rad="112500"/>
          </a:effectLst>
        </p:spPr>
      </p:pic>
    </p:spTree>
    <p:extLst>
      <p:ext uri="{BB962C8B-B14F-4D97-AF65-F5344CB8AC3E}">
        <p14:creationId xmlns:p14="http://schemas.microsoft.com/office/powerpoint/2010/main" val="114393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97618" y="2294498"/>
            <a:ext cx="7103327" cy="4373932"/>
          </a:xfrm>
        </p:spPr>
        <p:txBody>
          <a:bodyPr>
            <a:noAutofit/>
          </a:bodyPr>
          <a:lstStyle/>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يتعرف المتدرب علي تعريف السوق</a:t>
            </a:r>
          </a:p>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يلم المتدرب بهيكل السوق</a:t>
            </a:r>
          </a:p>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يعي المتدرب بالمنافسة الكاملة</a:t>
            </a:r>
          </a:p>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يدرك المتدرب المنافسة غير الكاملة.</a:t>
            </a:r>
          </a:p>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يتعرف المتدرب علي الاحتكار الخالص</a:t>
            </a:r>
          </a:p>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يلم المتدرب باحتكار القلة</a:t>
            </a:r>
          </a:p>
          <a:p>
            <a:pPr lvl="0" algn="just">
              <a:spcAft>
                <a:spcPts val="1000"/>
              </a:spcAft>
              <a:buClr>
                <a:schemeClr val="accent3"/>
              </a:buClr>
              <a:buSzPct val="100000"/>
              <a:buFont typeface="Wingdings" panose="05000000000000000000" pitchFamily="2" charset="2"/>
              <a:buChar char="q"/>
            </a:pPr>
            <a:r>
              <a:rPr lang="ar-EG" sz="2800" b="1" dirty="0" smtClean="0">
                <a:latin typeface="Times New Roman" panose="02020603050405020304" pitchFamily="18" charset="0"/>
                <a:ea typeface="Calibri" panose="020F0502020204030204" pitchFamily="34" charset="0"/>
                <a:cs typeface="Times New Roman" panose="02020603050405020304" pitchFamily="18" charset="0"/>
              </a:rPr>
              <a:t>ان </a:t>
            </a:r>
            <a:r>
              <a:rPr lang="ar-EG" sz="2800" b="1" dirty="0">
                <a:latin typeface="Times New Roman" panose="02020603050405020304" pitchFamily="18" charset="0"/>
                <a:ea typeface="Calibri" panose="020F0502020204030204" pitchFamily="34" charset="0"/>
                <a:cs typeface="Times New Roman" panose="02020603050405020304" pitchFamily="18" charset="0"/>
              </a:rPr>
              <a:t>يعي المتدرب بالمنافسة الاحتكارية.</a:t>
            </a:r>
          </a:p>
        </p:txBody>
      </p:sp>
      <p:sp>
        <p:nvSpPr>
          <p:cNvPr id="5" name="Rectangle 4"/>
          <p:cNvSpPr/>
          <p:nvPr/>
        </p:nvSpPr>
        <p:spPr>
          <a:xfrm>
            <a:off x="4597618" y="1578753"/>
            <a:ext cx="7103327" cy="580912"/>
          </a:xfrm>
          <a:prstGeom prst="rect">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يتوقع من المشاركين فى نهاية البرنامج التدريبى بإذن الله أن:</a:t>
            </a:r>
          </a:p>
        </p:txBody>
      </p:sp>
      <p:pic>
        <p:nvPicPr>
          <p:cNvPr id="4108" name="Picture 12" descr="ISO/IEC 17020:2012 Training course on Inspection (28-29 August 2020) –  Registration Closed – Quality Council of 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74232"/>
            <a:ext cx="4087906" cy="243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3473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0868" y="2397512"/>
            <a:ext cx="5482513" cy="3992137"/>
          </a:xfrm>
        </p:spPr>
        <p:txBody>
          <a:bodyPr>
            <a:noAutofit/>
          </a:bodyPr>
          <a:lstStyle/>
          <a:p>
            <a:pPr marL="0" indent="0" algn="just">
              <a:lnSpc>
                <a:spcPct val="150000"/>
              </a:lnSpc>
              <a:spcAft>
                <a:spcPts val="800"/>
              </a:spcAft>
              <a:buNone/>
            </a:pPr>
            <a:r>
              <a:rPr lang="ar-EG"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يُعرف </a:t>
            </a:r>
            <a:r>
              <a:rPr lang="ar-EG"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اقتصاد السوق بأنّهُ نظام السوق الحُرّ الذي يتمُّ فيهِ اتِّخاذ القرارات المُتعلّقة بالأسعار، والمُنافسة، والاستهلاك، والإنتاج، والموارد، كما أنّ جميع اقتصادات السُّوق تمتلك محدوديَّة في الحُريّة، بالإضافة إلى تدخُّل الحكومة بها من أجل تشجيع المُنافسة لمنع ظهور </a:t>
            </a:r>
            <a:r>
              <a:rPr lang="ar-EG"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الاحتكارات.</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9207020" y="1583473"/>
            <a:ext cx="2386361" cy="613317"/>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اقتصاد السوق</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40" y="2676294"/>
            <a:ext cx="4777376" cy="3713356"/>
          </a:xfrm>
          <a:prstGeom prst="ellipse">
            <a:avLst/>
          </a:prstGeom>
          <a:ln>
            <a:noFill/>
          </a:ln>
          <a:effectLst>
            <a:softEdge rad="112500"/>
          </a:effectLst>
        </p:spPr>
      </p:pic>
    </p:spTree>
    <p:extLst>
      <p:ext uri="{BB962C8B-B14F-4D97-AF65-F5344CB8AC3E}">
        <p14:creationId xmlns:p14="http://schemas.microsoft.com/office/powerpoint/2010/main" val="2529279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017" y="1572322"/>
            <a:ext cx="3601364" cy="634288"/>
          </a:xfrm>
        </p:spPr>
        <p:txBody>
          <a:bodyPr>
            <a:noAutofit/>
          </a:bodyPr>
          <a:lstStyle/>
          <a:p>
            <a:pPr marL="571500" lvl="0" indent="-571500">
              <a:lnSpc>
                <a:spcPct val="150000"/>
              </a:lnSpc>
              <a:spcBef>
                <a:spcPct val="20000"/>
              </a:spcBef>
              <a:spcAft>
                <a:spcPts val="800"/>
              </a:spcAft>
              <a:buFont typeface="Wingdings" panose="05000000000000000000" pitchFamily="2" charset="2"/>
              <a:buChar char="q"/>
            </a:pPr>
            <a:r>
              <a:rPr lang="ar-EG" sz="3600" b="1" dirty="0">
                <a:solidFill>
                  <a:srgbClr val="002060"/>
                </a:solidFill>
                <a:effectLst/>
                <a:latin typeface="Calibri" panose="020F0502020204030204" pitchFamily="34" charset="0"/>
                <a:ea typeface="Calibri" panose="020F0502020204030204" pitchFamily="34" charset="0"/>
              </a:rPr>
              <a:t>آلية اقتصاد </a:t>
            </a:r>
            <a:r>
              <a:rPr lang="ar-EG" sz="3600" b="1" dirty="0" smtClean="0">
                <a:solidFill>
                  <a:srgbClr val="002060"/>
                </a:solidFill>
                <a:effectLst/>
                <a:latin typeface="Calibri" panose="020F0502020204030204" pitchFamily="34" charset="0"/>
                <a:ea typeface="Calibri" panose="020F0502020204030204" pitchFamily="34" charset="0"/>
              </a:rPr>
              <a:t>السوق</a:t>
            </a:r>
            <a:endParaRPr lang="ar-EG" sz="5400" dirty="0"/>
          </a:p>
        </p:txBody>
      </p:sp>
      <p:sp>
        <p:nvSpPr>
          <p:cNvPr id="3" name="Content Placeholder 2"/>
          <p:cNvSpPr>
            <a:spLocks noGrp="1"/>
          </p:cNvSpPr>
          <p:nvPr>
            <p:ph idx="1"/>
          </p:nvPr>
        </p:nvSpPr>
        <p:spPr>
          <a:xfrm>
            <a:off x="4806176" y="2352907"/>
            <a:ext cx="6787205" cy="4197095"/>
          </a:xfrm>
        </p:spPr>
        <p:txBody>
          <a:bodyPr>
            <a:normAutofit/>
          </a:bodyPr>
          <a:lstStyle/>
          <a:p>
            <a:pPr algn="just">
              <a:lnSpc>
                <a:spcPct val="150000"/>
              </a:lnSpc>
              <a:spcAft>
                <a:spcPts val="800"/>
              </a:spcAft>
              <a:buClr>
                <a:schemeClr val="accent3"/>
              </a:buClr>
              <a:buFont typeface="Wingdings" panose="05000000000000000000" pitchFamily="2" charset="2"/>
              <a:buChar char="ü"/>
            </a:pPr>
            <a:r>
              <a:rPr lang="ar-EG" sz="2800" b="1" dirty="0" smtClean="0">
                <a:solidFill>
                  <a:srgbClr val="000000"/>
                </a:solidFill>
                <a:latin typeface="Calibri" panose="020F0502020204030204" pitchFamily="34" charset="0"/>
                <a:ea typeface="Calibri" panose="020F0502020204030204" pitchFamily="34" charset="0"/>
                <a:cs typeface="+mj-cs"/>
              </a:rPr>
              <a:t>كل </a:t>
            </a:r>
            <a:r>
              <a:rPr lang="ar-EG" sz="2800" b="1" dirty="0">
                <a:solidFill>
                  <a:srgbClr val="000000"/>
                </a:solidFill>
                <a:latin typeface="Calibri" panose="020F0502020204030204" pitchFamily="34" charset="0"/>
                <a:ea typeface="Calibri" panose="020F0502020204030204" pitchFamily="34" charset="0"/>
                <a:cs typeface="+mj-cs"/>
              </a:rPr>
              <a:t>دولة تواجه نفس المشكلة وهي – كيف تستعمل ما لديها من موارد (طبيعية وبشرية) لإنتاج سلع وخدمات تعظّم المنفعة والرفاهية لشعبها</a:t>
            </a:r>
            <a:r>
              <a:rPr lang="ar-EG" sz="2800" b="1" dirty="0" smtClean="0">
                <a:solidFill>
                  <a:srgbClr val="000000"/>
                </a:solidFill>
                <a:latin typeface="Calibri" panose="020F0502020204030204" pitchFamily="34" charset="0"/>
                <a:ea typeface="Calibri" panose="020F0502020204030204" pitchFamily="34" charset="0"/>
                <a:cs typeface="+mj-cs"/>
              </a:rPr>
              <a:t>.</a:t>
            </a:r>
            <a:endParaRPr lang="en-US" sz="2800" b="1" dirty="0">
              <a:latin typeface="Calibri" panose="020F0502020204030204" pitchFamily="34" charset="0"/>
              <a:ea typeface="Calibri" panose="020F0502020204030204" pitchFamily="34" charset="0"/>
              <a:cs typeface="+mj-cs"/>
            </a:endParaRPr>
          </a:p>
          <a:p>
            <a:pPr algn="just">
              <a:lnSpc>
                <a:spcPct val="150000"/>
              </a:lnSpc>
              <a:buClr>
                <a:schemeClr val="accent3"/>
              </a:buClr>
              <a:buFont typeface="Wingdings" panose="05000000000000000000" pitchFamily="2" charset="2"/>
              <a:buChar char="ü"/>
            </a:pPr>
            <a:r>
              <a:rPr lang="ar-EG" sz="2800" b="1" dirty="0">
                <a:solidFill>
                  <a:srgbClr val="000000"/>
                </a:solidFill>
                <a:ea typeface="Calibri" panose="020F0502020204030204" pitchFamily="34" charset="0"/>
                <a:cs typeface="+mj-cs"/>
              </a:rPr>
              <a:t>في اقتصاد السوق تتولى آلية الاسعار إعطاء اشارة لمختلف المصادر كي تُستخدم بانتاج السلع والخدمات التي تعظّم منفعة المجتمع طبقاً لحجم الموارد المتوفرة.</a:t>
            </a:r>
            <a:endParaRPr lang="ar-EG" sz="2800" b="1" dirty="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76" y="2768523"/>
            <a:ext cx="4347066" cy="3781479"/>
          </a:xfrm>
          <a:prstGeom prst="ellipse">
            <a:avLst/>
          </a:prstGeom>
          <a:ln>
            <a:noFill/>
          </a:ln>
          <a:effectLst>
            <a:softEdge rad="112500"/>
          </a:effectLst>
        </p:spPr>
      </p:pic>
    </p:spTree>
    <p:extLst>
      <p:ext uri="{BB962C8B-B14F-4D97-AF65-F5344CB8AC3E}">
        <p14:creationId xmlns:p14="http://schemas.microsoft.com/office/powerpoint/2010/main" val="3997955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5110" y="1572322"/>
            <a:ext cx="3668271" cy="623138"/>
          </a:xfrm>
        </p:spPr>
        <p:txBody>
          <a:bodyPr>
            <a:noAutofit/>
          </a:bodyPr>
          <a:lstStyle/>
          <a:p>
            <a:pPr marL="457189" lvl="0" indent="-457189">
              <a:lnSpc>
                <a:spcPct val="150000"/>
              </a:lnSpc>
              <a:spcBef>
                <a:spcPct val="20000"/>
              </a:spcBef>
              <a:spcAft>
                <a:spcPts val="800"/>
              </a:spcAft>
              <a:buFont typeface="Wingdings" panose="05000000000000000000" pitchFamily="2" charset="2"/>
              <a:buChar char="q"/>
            </a:pPr>
            <a:r>
              <a:rPr lang="ar-EG" sz="3600" b="1" dirty="0">
                <a:solidFill>
                  <a:srgbClr val="002060"/>
                </a:solidFill>
                <a:effectLst/>
                <a:latin typeface="Calibri" panose="020F0502020204030204" pitchFamily="34" charset="0"/>
                <a:ea typeface="Calibri" panose="020F0502020204030204" pitchFamily="34" charset="0"/>
              </a:rPr>
              <a:t>مزايا اقتصاد </a:t>
            </a:r>
            <a:r>
              <a:rPr lang="ar-EG" sz="3600" b="1" dirty="0" smtClean="0">
                <a:solidFill>
                  <a:srgbClr val="002060"/>
                </a:solidFill>
                <a:effectLst/>
                <a:latin typeface="Calibri" panose="020F0502020204030204" pitchFamily="34" charset="0"/>
                <a:ea typeface="Calibri" panose="020F0502020204030204" pitchFamily="34" charset="0"/>
              </a:rPr>
              <a:t>السوق</a:t>
            </a:r>
            <a:endParaRPr lang="ar-EG" sz="6600" dirty="0"/>
          </a:p>
        </p:txBody>
      </p:sp>
      <p:sp>
        <p:nvSpPr>
          <p:cNvPr id="3" name="Content Placeholder 2"/>
          <p:cNvSpPr>
            <a:spLocks noGrp="1"/>
          </p:cNvSpPr>
          <p:nvPr>
            <p:ph idx="1"/>
          </p:nvPr>
        </p:nvSpPr>
        <p:spPr>
          <a:xfrm>
            <a:off x="4761571" y="2386360"/>
            <a:ext cx="6831810" cy="4170557"/>
          </a:xfrm>
        </p:spPr>
        <p:txBody>
          <a:bodyPr>
            <a:noAutofit/>
          </a:bodyPr>
          <a:lstStyle/>
          <a:p>
            <a:pPr lvl="0" algn="just">
              <a:lnSpc>
                <a:spcPct val="150000"/>
              </a:lnSpc>
              <a:buClr>
                <a:schemeClr val="accent3"/>
              </a:buClr>
              <a:buFont typeface="Wingdings" panose="05000000000000000000" pitchFamily="2" charset="2"/>
              <a:buChar char="ü"/>
            </a:pPr>
            <a:r>
              <a:rPr lang="ar-EG" sz="2800" b="1" dirty="0" smtClean="0">
                <a:solidFill>
                  <a:srgbClr val="000000"/>
                </a:solidFill>
                <a:ea typeface="Calibri" panose="020F0502020204030204" pitchFamily="34" charset="0"/>
                <a:cs typeface="+mj-cs"/>
              </a:rPr>
              <a:t>المنافسة </a:t>
            </a:r>
            <a:r>
              <a:rPr lang="ar-EG" sz="2800" b="1" dirty="0">
                <a:solidFill>
                  <a:srgbClr val="000000"/>
                </a:solidFill>
                <a:ea typeface="Calibri" panose="020F0502020204030204" pitchFamily="34" charset="0"/>
                <a:cs typeface="+mj-cs"/>
              </a:rPr>
              <a:t>بين مختلف الشركات تقود الى زيادة </a:t>
            </a:r>
            <a:r>
              <a:rPr lang="ar-EG" sz="2800" b="1" dirty="0" smtClean="0">
                <a:solidFill>
                  <a:srgbClr val="000000"/>
                </a:solidFill>
                <a:ea typeface="Calibri" panose="020F0502020204030204" pitchFamily="34" charset="0"/>
                <a:cs typeface="+mj-cs"/>
              </a:rPr>
              <a:t>الفاعلية.</a:t>
            </a:r>
            <a:endParaRPr lang="en-US" sz="2800" dirty="0">
              <a:cs typeface="+mj-cs"/>
            </a:endParaRPr>
          </a:p>
          <a:p>
            <a:pPr lvl="0" algn="just">
              <a:lnSpc>
                <a:spcPct val="150000"/>
              </a:lnSpc>
              <a:buClr>
                <a:schemeClr val="accent3"/>
              </a:buClr>
              <a:buFont typeface="Wingdings" panose="05000000000000000000" pitchFamily="2" charset="2"/>
              <a:buChar char="ü"/>
            </a:pPr>
            <a:r>
              <a:rPr lang="ar-EG" sz="2800" b="1" dirty="0">
                <a:solidFill>
                  <a:srgbClr val="000000"/>
                </a:solidFill>
                <a:ea typeface="Calibri" panose="020F0502020204030204" pitchFamily="34" charset="0"/>
                <a:cs typeface="+mj-cs"/>
              </a:rPr>
              <a:t>معظم الناس يعملون بمشقة وجهد اكبر (بسبب الخوف من فقدان الوظيفة</a:t>
            </a:r>
            <a:r>
              <a:rPr lang="ar-EG" sz="2800" b="1" dirty="0" smtClean="0">
                <a:solidFill>
                  <a:srgbClr val="000000"/>
                </a:solidFill>
                <a:ea typeface="Calibri" panose="020F0502020204030204" pitchFamily="34" charset="0"/>
                <a:cs typeface="+mj-cs"/>
              </a:rPr>
              <a:t>).</a:t>
            </a:r>
            <a:endParaRPr lang="en-US" sz="2800" dirty="0">
              <a:cs typeface="+mj-cs"/>
            </a:endParaRPr>
          </a:p>
          <a:p>
            <a:pPr lvl="0" algn="just">
              <a:lnSpc>
                <a:spcPct val="150000"/>
              </a:lnSpc>
              <a:buClr>
                <a:schemeClr val="accent3"/>
              </a:buClr>
              <a:buFont typeface="Wingdings" panose="05000000000000000000" pitchFamily="2" charset="2"/>
              <a:buChar char="ü"/>
            </a:pPr>
            <a:r>
              <a:rPr lang="ar-EG" sz="2800" b="1" dirty="0">
                <a:solidFill>
                  <a:srgbClr val="000000"/>
                </a:solidFill>
                <a:ea typeface="Calibri" panose="020F0502020204030204" pitchFamily="34" charset="0"/>
                <a:cs typeface="+mj-cs"/>
              </a:rPr>
              <a:t>هناك المزيد من الابتكارات في الاقتصاد لأن الشركات تبحث عن منتجات جديدة لتبيعها وكذلك عن طرق رخيصة للانتاج</a:t>
            </a:r>
            <a:r>
              <a:rPr lang="ar-EG" sz="2800" b="1" dirty="0" smtClean="0">
                <a:solidFill>
                  <a:srgbClr val="000000"/>
                </a:solidFill>
                <a:ea typeface="Calibri" panose="020F0502020204030204" pitchFamily="34" charset="0"/>
                <a:cs typeface="+mj-cs"/>
              </a:rPr>
              <a:t>.</a:t>
            </a:r>
            <a:endParaRPr lang="en-US" sz="2800" dirty="0">
              <a:cs typeface="+mj-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71" y="2710906"/>
            <a:ext cx="4221666" cy="3846011"/>
          </a:xfrm>
          <a:prstGeom prst="ellipse">
            <a:avLst/>
          </a:prstGeom>
          <a:ln>
            <a:noFill/>
          </a:ln>
          <a:effectLst>
            <a:softEdge rad="112500"/>
          </a:effectLst>
        </p:spPr>
      </p:pic>
    </p:spTree>
    <p:extLst>
      <p:ext uri="{BB962C8B-B14F-4D97-AF65-F5344CB8AC3E}">
        <p14:creationId xmlns:p14="http://schemas.microsoft.com/office/powerpoint/2010/main" val="88328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9717" y="2631688"/>
            <a:ext cx="5493664" cy="3378819"/>
          </a:xfrm>
        </p:spPr>
        <p:txBody>
          <a:bodyPr>
            <a:normAutofit/>
          </a:bodyPr>
          <a:lstStyle/>
          <a:p>
            <a:pPr marL="0" indent="0" algn="just">
              <a:lnSpc>
                <a:spcPct val="150000"/>
              </a:lnSpc>
              <a:spcAft>
                <a:spcPts val="800"/>
              </a:spcAft>
              <a:buNone/>
            </a:pPr>
            <a:r>
              <a:rPr lang="ar-EG"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استراتيجية </a:t>
            </a:r>
            <a:r>
              <a:rPr lang="ar-EG"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الدخول إلى السوق أو استراتيجية </a:t>
            </a:r>
            <a:r>
              <a:rPr lang="en-US" sz="28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go to market</a:t>
            </a:r>
            <a:r>
              <a:rPr lang="ar-EG"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هي استراتيجية مخصصة للشركات، حتى تستخدمها في منتجاتها أو خدماتها بطريقة تساعدها على الوصول إلى نتائج أسرع</a:t>
            </a:r>
            <a:r>
              <a:rPr lang="ar-EG"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ounded Rectangle 3"/>
          <p:cNvSpPr/>
          <p:nvPr/>
        </p:nvSpPr>
        <p:spPr>
          <a:xfrm>
            <a:off x="7712757" y="1583473"/>
            <a:ext cx="3880624" cy="635620"/>
          </a:xfrm>
          <a:prstGeom prst="roundRect">
            <a:avLst/>
          </a:prstGeom>
        </p:spPr>
        <p:style>
          <a:lnRef idx="3">
            <a:schemeClr val="lt1"/>
          </a:lnRef>
          <a:fillRef idx="1">
            <a:schemeClr val="accent3"/>
          </a:fillRef>
          <a:effectRef idx="1">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استراتيجية دخول السوق</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26" y="2754351"/>
            <a:ext cx="4388935" cy="3571875"/>
          </a:xfrm>
          <a:prstGeom prst="ellipse">
            <a:avLst/>
          </a:prstGeom>
          <a:ln>
            <a:noFill/>
          </a:ln>
          <a:effectLst>
            <a:softEdge rad="112500"/>
          </a:effectLst>
        </p:spPr>
      </p:pic>
    </p:spTree>
    <p:extLst>
      <p:ext uri="{BB962C8B-B14F-4D97-AF65-F5344CB8AC3E}">
        <p14:creationId xmlns:p14="http://schemas.microsoft.com/office/powerpoint/2010/main" val="2832911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427" y="1572323"/>
            <a:ext cx="5340954" cy="667742"/>
          </a:xfrm>
        </p:spPr>
        <p:txBody>
          <a:bodyPr>
            <a:noAutofit/>
          </a:bodyPr>
          <a:lstStyle/>
          <a:p>
            <a:pPr marL="571500" lvl="0" indent="-571500">
              <a:lnSpc>
                <a:spcPct val="150000"/>
              </a:lnSpc>
              <a:spcBef>
                <a:spcPct val="20000"/>
              </a:spcBef>
              <a:spcAft>
                <a:spcPts val="800"/>
              </a:spcAft>
              <a:buFont typeface="Wingdings" panose="05000000000000000000" pitchFamily="2" charset="2"/>
              <a:buChar char="q"/>
            </a:pPr>
            <a:r>
              <a:rPr lang="ar-EG" sz="3600" b="1" dirty="0">
                <a:solidFill>
                  <a:srgbClr val="002060"/>
                </a:solidFill>
                <a:effectLst/>
                <a:latin typeface="Calibri" panose="020F0502020204030204" pitchFamily="34" charset="0"/>
                <a:ea typeface="Calibri" panose="020F0502020204030204" pitchFamily="34" charset="0"/>
              </a:rPr>
              <a:t>أركان استراتيجية دخول </a:t>
            </a:r>
            <a:r>
              <a:rPr lang="ar-EG" sz="3600" b="1" dirty="0" smtClean="0">
                <a:solidFill>
                  <a:srgbClr val="002060"/>
                </a:solidFill>
                <a:effectLst/>
                <a:latin typeface="Calibri" panose="020F0502020204030204" pitchFamily="34" charset="0"/>
                <a:ea typeface="Calibri" panose="020F0502020204030204" pitchFamily="34" charset="0"/>
              </a:rPr>
              <a:t>السوق</a:t>
            </a:r>
            <a:endParaRPr lang="ar-EG" sz="3600" dirty="0"/>
          </a:p>
        </p:txBody>
      </p:sp>
      <p:sp>
        <p:nvSpPr>
          <p:cNvPr id="3" name="Content Placeholder 2"/>
          <p:cNvSpPr>
            <a:spLocks noGrp="1"/>
          </p:cNvSpPr>
          <p:nvPr>
            <p:ph idx="1"/>
          </p:nvPr>
        </p:nvSpPr>
        <p:spPr>
          <a:xfrm>
            <a:off x="2408663" y="2364058"/>
            <a:ext cx="9184718" cy="847493"/>
          </a:xfrm>
        </p:spPr>
        <p:txBody>
          <a:bodyPr>
            <a:normAutofit/>
          </a:bodyPr>
          <a:lstStyle/>
          <a:p>
            <a:pPr marL="0" indent="0" algn="just">
              <a:lnSpc>
                <a:spcPct val="150000"/>
              </a:lnSpc>
              <a:spcAft>
                <a:spcPts val="800"/>
              </a:spcAft>
              <a:buNone/>
            </a:pPr>
            <a:r>
              <a:rPr lang="ar-EG"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تقوم </a:t>
            </a:r>
            <a:r>
              <a:rPr lang="ar-EG" sz="28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أركان الاستراتيجية التي تساعدك على الدخول إلى سوق جديد على ما يلي</a:t>
            </a:r>
            <a:r>
              <a:rPr lang="ar-EG" sz="2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Diagram 3"/>
          <p:cNvGraphicFramePr/>
          <p:nvPr/>
        </p:nvGraphicFramePr>
        <p:xfrm>
          <a:off x="1284868" y="3335544"/>
          <a:ext cx="9420302" cy="3098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792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1570" y="1583473"/>
            <a:ext cx="6957881" cy="656591"/>
          </a:xfrm>
        </p:spPr>
        <p:txBody>
          <a:bodyPr>
            <a:noAutofit/>
          </a:bodyPr>
          <a:lstStyle/>
          <a:p>
            <a:pPr marL="457200" lvl="0" indent="-457200">
              <a:lnSpc>
                <a:spcPct val="150000"/>
              </a:lnSpc>
              <a:spcBef>
                <a:spcPct val="20000"/>
              </a:spcBef>
              <a:spcAft>
                <a:spcPts val="800"/>
              </a:spcAft>
              <a:buFont typeface="Wingdings" panose="05000000000000000000" pitchFamily="2" charset="2"/>
              <a:buChar char="q"/>
            </a:pPr>
            <a:r>
              <a:rPr lang="ar-EG" sz="3600" b="1" dirty="0">
                <a:solidFill>
                  <a:srgbClr val="002060"/>
                </a:solidFill>
                <a:effectLst/>
                <a:latin typeface="Calibri" panose="020F0502020204030204" pitchFamily="34" charset="0"/>
                <a:ea typeface="Calibri" panose="020F0502020204030204" pitchFamily="34" charset="0"/>
              </a:rPr>
              <a:t>نصائح لا بد منها لاستراتيجية دخول </a:t>
            </a:r>
            <a:r>
              <a:rPr lang="ar-EG" sz="3600" b="1" dirty="0" smtClean="0">
                <a:solidFill>
                  <a:srgbClr val="002060"/>
                </a:solidFill>
                <a:effectLst/>
                <a:latin typeface="Calibri" panose="020F0502020204030204" pitchFamily="34" charset="0"/>
                <a:ea typeface="Calibri" panose="020F0502020204030204" pitchFamily="34" charset="0"/>
              </a:rPr>
              <a:t>السوق</a:t>
            </a:r>
            <a:endParaRPr lang="ar-EG" sz="6000" dirty="0"/>
          </a:p>
        </p:txBody>
      </p:sp>
      <p:graphicFrame>
        <p:nvGraphicFramePr>
          <p:cNvPr id="4" name="Content Placeholder 3"/>
          <p:cNvGraphicFramePr>
            <a:graphicFrameLocks noGrp="1"/>
          </p:cNvGraphicFramePr>
          <p:nvPr>
            <p:ph idx="1"/>
          </p:nvPr>
        </p:nvGraphicFramePr>
        <p:xfrm>
          <a:off x="2215416" y="2464420"/>
          <a:ext cx="7608810" cy="4163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105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تطوير Logo Youtube | مستق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6772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 7"/>
          <p:cNvSpPr/>
          <p:nvPr/>
        </p:nvSpPr>
        <p:spPr>
          <a:xfrm>
            <a:off x="5805765" y="117809"/>
            <a:ext cx="3133492" cy="1323191"/>
          </a:xfrm>
          <a:prstGeom prst="irregularSeal1">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نشاط – 4 </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
        <p:nvSpPr>
          <p:cNvPr id="3" name="Content Placeholder 2"/>
          <p:cNvSpPr>
            <a:spLocks noGrp="1"/>
          </p:cNvSpPr>
          <p:nvPr>
            <p:ph idx="1"/>
          </p:nvPr>
        </p:nvSpPr>
        <p:spPr>
          <a:xfrm>
            <a:off x="3108512" y="1580390"/>
            <a:ext cx="8527995" cy="1514074"/>
          </a:xfrm>
        </p:spPr>
        <p:txBody>
          <a:bodyPr>
            <a:noAutofit/>
          </a:bodyPr>
          <a:lstStyle/>
          <a:p>
            <a:pPr marL="0" indent="0" algn="ctr">
              <a:buNone/>
              <a:tabLst>
                <a:tab pos="2174240" algn="l"/>
                <a:tab pos="3236595" algn="ctr"/>
              </a:tabLst>
            </a:pPr>
            <a:r>
              <a:rPr lang="ar-EG"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(مناقشة – فردي)</a:t>
            </a:r>
            <a:endParaRPr lang="en-US" sz="3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ar-EG" sz="3600" b="1" dirty="0">
                <a:latin typeface="Times New Roman" panose="02020603050405020304" pitchFamily="18" charset="0"/>
                <a:ea typeface="Calibri" panose="020F0502020204030204" pitchFamily="34" charset="0"/>
                <a:cs typeface="Times New Roman" panose="02020603050405020304" pitchFamily="18" charset="0"/>
              </a:rPr>
              <a:t>عزيزي المتدرب أذكر ما تعرفه عن عيوب اقتصاد السوق.</a:t>
            </a:r>
            <a:endParaRPr lang="ar-EG" sz="36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111601" y="3233854"/>
            <a:ext cx="4521819" cy="3113629"/>
          </a:xfrm>
          <a:prstGeom prst="ellipse">
            <a:avLst/>
          </a:prstGeom>
          <a:ln w="63500" cap="rnd">
            <a:solidFill>
              <a:srgbClr val="70AD47">
                <a:lumMod val="75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52990405"/>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0657" y="1981358"/>
            <a:ext cx="5239523" cy="4402297"/>
          </a:xfrm>
          <a:prstGeom prst="rect">
            <a:avLst/>
          </a:prstGeom>
        </p:spPr>
      </p:pic>
      <p:sp>
        <p:nvSpPr>
          <p:cNvPr id="3" name="Title 2"/>
          <p:cNvSpPr>
            <a:spLocks noGrp="1"/>
          </p:cNvSpPr>
          <p:nvPr>
            <p:ph type="title"/>
          </p:nvPr>
        </p:nvSpPr>
        <p:spPr>
          <a:xfrm>
            <a:off x="4363435" y="320630"/>
            <a:ext cx="3333968" cy="1286736"/>
          </a:xfrm>
        </p:spPr>
        <p:txBody>
          <a:bodyPr>
            <a:noAutofit/>
          </a:bodyPr>
          <a:lstStyle/>
          <a:p>
            <a:pPr algn="ctr"/>
            <a:r>
              <a:rPr lang="ar-EG" sz="7200" b="1" dirty="0" smtClean="0">
                <a:solidFill>
                  <a:schemeClr val="bg1"/>
                </a:solidFill>
                <a:effectLst/>
                <a:latin typeface="Times New Roman" panose="02020603050405020304" pitchFamily="18" charset="0"/>
                <a:cs typeface="Times New Roman" panose="02020603050405020304" pitchFamily="18" charset="0"/>
              </a:rPr>
              <a:t>الخاتمة</a:t>
            </a:r>
            <a:endParaRPr lang="ar-EG" sz="72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984659"/>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1141" y="625507"/>
            <a:ext cx="10233277" cy="4852610"/>
          </a:xfrm>
          <a:prstGeom prst="rect">
            <a:avLst/>
          </a:prstGeom>
        </p:spPr>
        <p:txBody>
          <a:bodyPr wrap="square">
            <a:spAutoFit/>
          </a:bodyPr>
          <a:lstStyle/>
          <a:p>
            <a:pPr marL="0" marR="0" lvl="0" indent="0" algn="ctr" defTabSz="914400" rtl="1" eaLnBrk="1" fontAlgn="base" latinLnBrk="0" hangingPunct="1">
              <a:lnSpc>
                <a:spcPct val="115000"/>
              </a:lnSpc>
              <a:spcBef>
                <a:spcPts val="0"/>
              </a:spcBef>
              <a:spcAft>
                <a:spcPts val="100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كلمة </a:t>
            </a:r>
            <a:r>
              <a:rPr kumimoji="0" lang="ar-EG" sz="4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الخاتمة</a:t>
            </a:r>
          </a:p>
          <a:p>
            <a:pPr marL="0" marR="0" lvl="0" indent="0" algn="ctr" defTabSz="914400" rtl="1" eaLnBrk="1" fontAlgn="base" latinLnBrk="0" hangingPunct="1">
              <a:lnSpc>
                <a:spcPct val="115000"/>
              </a:lnSpc>
              <a:spcBef>
                <a:spcPts val="0"/>
              </a:spcBef>
              <a:spcAft>
                <a:spcPts val="100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1" eaLnBrk="1" fontAlgn="base" latinLnBrk="0" hangingPunct="1">
              <a:lnSpc>
                <a:spcPct val="115000"/>
              </a:lnSpc>
              <a:spcBef>
                <a:spcPts val="0"/>
              </a:spcBef>
              <a:spcAft>
                <a:spcPts val="1000"/>
              </a:spcAft>
              <a:buClrTx/>
              <a:buSzTx/>
              <a:buFontTx/>
              <a:buNone/>
              <a:tabLst/>
              <a:defRPr/>
            </a:pPr>
            <a:r>
              <a:rPr kumimoji="0" lang="ar-E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لكل بداية نهاية مهما طـالت، وها نحن قد نخط حروف نهايتنا على أرصفة هذا المحور المبارك، الذي سعينا فيه لإستغلال وقتنا بأمور</a:t>
            </a:r>
            <a:r>
              <a:rPr kumimoji="0" lang="ar-EG"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a:cs typeface="Times New Roman" panose="02020603050405020304" pitchFamily="18" charset="0"/>
              </a:rPr>
              <a:t> </a:t>
            </a:r>
            <a:r>
              <a:rPr kumimoji="0" lang="ar-E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تفيدننا في ديننا ودنيانا،آملين من الله أن يكون حقق أهدافه وغاياتة التي سطرت له،</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1" eaLnBrk="1" fontAlgn="base" latinLnBrk="0" hangingPunct="1">
              <a:lnSpc>
                <a:spcPct val="115000"/>
              </a:lnSpc>
              <a:spcBef>
                <a:spcPts val="0"/>
              </a:spcBef>
              <a:spcAft>
                <a:spcPts val="1000"/>
              </a:spcAft>
              <a:buClrTx/>
              <a:buSzTx/>
              <a:buFontTx/>
              <a:buNone/>
              <a:tabLst/>
              <a:defRPr/>
            </a:pPr>
            <a:r>
              <a:rPr kumimoji="0" lang="ar-E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مع خالص تحياتي وشكري للجميع وإلى اللقاء في دورات تدريبية قادمة</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1" eaLnBrk="1" fontAlgn="base" latinLnBrk="0" hangingPunct="1">
              <a:lnSpc>
                <a:spcPct val="115000"/>
              </a:lnSpc>
              <a:spcBef>
                <a:spcPts val="0"/>
              </a:spcBef>
              <a:spcAft>
                <a:spcPts val="1000"/>
              </a:spcAft>
              <a:buClrTx/>
              <a:buSzTx/>
              <a:buFontTx/>
              <a:buNone/>
              <a:tabLst/>
              <a:defRPr/>
            </a:pPr>
            <a:r>
              <a:rPr kumimoji="0" lang="ar-EG"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91706534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97617" y="2522405"/>
            <a:ext cx="7103327" cy="3789186"/>
          </a:xfrm>
        </p:spPr>
        <p:txBody>
          <a:bodyPr>
            <a:noAutofit/>
          </a:bodyPr>
          <a:lstStyle/>
          <a:p>
            <a:pPr lvl="0" algn="just">
              <a:spcAft>
                <a:spcPts val="800"/>
              </a:spcAft>
              <a:buClr>
                <a:schemeClr val="accent3"/>
              </a:buClr>
              <a:buSzPct val="100000"/>
              <a:buFont typeface="Wingdings" panose="05000000000000000000" pitchFamily="2" charset="2"/>
              <a:buChar char="q"/>
            </a:pPr>
            <a:r>
              <a:rPr lang="ar-EG" sz="2800" b="1" dirty="0" smtClean="0">
                <a:latin typeface="Calibri" panose="020F0502020204030204" pitchFamily="34" charset="0"/>
                <a:ea typeface="Calibri" panose="020F0502020204030204" pitchFamily="34" charset="0"/>
                <a:cs typeface="+mj-cs"/>
              </a:rPr>
              <a:t>ان </a:t>
            </a:r>
            <a:r>
              <a:rPr lang="ar-EG" sz="2800" b="1" dirty="0">
                <a:latin typeface="Calibri" panose="020F0502020204030204" pitchFamily="34" charset="0"/>
                <a:ea typeface="Calibri" panose="020F0502020204030204" pitchFamily="34" charset="0"/>
                <a:cs typeface="+mj-cs"/>
              </a:rPr>
              <a:t>يدرك المتدرب توازن السوق</a:t>
            </a:r>
          </a:p>
          <a:p>
            <a:pPr lvl="0" algn="just">
              <a:spcAft>
                <a:spcPts val="800"/>
              </a:spcAft>
              <a:buClr>
                <a:schemeClr val="accent3"/>
              </a:buClr>
              <a:buSzPct val="100000"/>
              <a:buFont typeface="Wingdings" panose="05000000000000000000" pitchFamily="2" charset="2"/>
              <a:buChar char="q"/>
            </a:pPr>
            <a:r>
              <a:rPr lang="ar-EG" sz="2800" b="1" dirty="0" smtClean="0">
                <a:latin typeface="Calibri" panose="020F0502020204030204" pitchFamily="34" charset="0"/>
                <a:ea typeface="Calibri" panose="020F0502020204030204" pitchFamily="34" charset="0"/>
                <a:cs typeface="+mj-cs"/>
              </a:rPr>
              <a:t>ان </a:t>
            </a:r>
            <a:r>
              <a:rPr lang="ar-EG" sz="2800" b="1" dirty="0">
                <a:latin typeface="Calibri" panose="020F0502020204030204" pitchFamily="34" charset="0"/>
                <a:ea typeface="Calibri" panose="020F0502020204030204" pitchFamily="34" charset="0"/>
                <a:cs typeface="+mj-cs"/>
              </a:rPr>
              <a:t>يتعرف المتدرب علي أنواع توازن السوق</a:t>
            </a:r>
          </a:p>
          <a:p>
            <a:pPr lvl="0" algn="just">
              <a:spcAft>
                <a:spcPts val="800"/>
              </a:spcAft>
              <a:buClr>
                <a:schemeClr val="accent3"/>
              </a:buClr>
              <a:buSzPct val="100000"/>
              <a:buFont typeface="Wingdings" panose="05000000000000000000" pitchFamily="2" charset="2"/>
              <a:buChar char="q"/>
            </a:pPr>
            <a:r>
              <a:rPr lang="ar-EG" sz="2800" b="1" dirty="0" smtClean="0">
                <a:latin typeface="Calibri" panose="020F0502020204030204" pitchFamily="34" charset="0"/>
                <a:ea typeface="Calibri" panose="020F0502020204030204" pitchFamily="34" charset="0"/>
                <a:cs typeface="+mj-cs"/>
              </a:rPr>
              <a:t>ان </a:t>
            </a:r>
            <a:r>
              <a:rPr lang="ar-EG" sz="2800" b="1" dirty="0">
                <a:latin typeface="Calibri" panose="020F0502020204030204" pitchFamily="34" charset="0"/>
                <a:ea typeface="Calibri" panose="020F0502020204030204" pitchFamily="34" charset="0"/>
                <a:cs typeface="+mj-cs"/>
              </a:rPr>
              <a:t>يلم المتدرب بوظائف السوق.</a:t>
            </a:r>
          </a:p>
          <a:p>
            <a:pPr lvl="0" algn="just">
              <a:spcAft>
                <a:spcPts val="800"/>
              </a:spcAft>
              <a:buClr>
                <a:schemeClr val="accent3"/>
              </a:buClr>
              <a:buSzPct val="100000"/>
              <a:buFont typeface="Wingdings" panose="05000000000000000000" pitchFamily="2" charset="2"/>
              <a:buChar char="q"/>
            </a:pPr>
            <a:r>
              <a:rPr lang="ar-EG" sz="2800" b="1" dirty="0" smtClean="0">
                <a:latin typeface="Calibri" panose="020F0502020204030204" pitchFamily="34" charset="0"/>
                <a:ea typeface="Calibri" panose="020F0502020204030204" pitchFamily="34" charset="0"/>
                <a:cs typeface="+mj-cs"/>
              </a:rPr>
              <a:t>ان </a:t>
            </a:r>
            <a:r>
              <a:rPr lang="ar-EG" sz="2800" b="1" dirty="0">
                <a:latin typeface="Calibri" panose="020F0502020204030204" pitchFamily="34" charset="0"/>
                <a:ea typeface="Calibri" panose="020F0502020204030204" pitchFamily="34" charset="0"/>
                <a:cs typeface="+mj-cs"/>
              </a:rPr>
              <a:t>يعي المتدرب بعيوب السوق</a:t>
            </a:r>
          </a:p>
          <a:p>
            <a:pPr lvl="0" algn="just">
              <a:spcAft>
                <a:spcPts val="800"/>
              </a:spcAft>
              <a:buClr>
                <a:schemeClr val="accent3"/>
              </a:buClr>
              <a:buSzPct val="100000"/>
              <a:buFont typeface="Wingdings" panose="05000000000000000000" pitchFamily="2" charset="2"/>
              <a:buChar char="q"/>
            </a:pPr>
            <a:r>
              <a:rPr lang="ar-EG" sz="2800" b="1" dirty="0" smtClean="0">
                <a:latin typeface="Calibri" panose="020F0502020204030204" pitchFamily="34" charset="0"/>
                <a:ea typeface="Calibri" panose="020F0502020204030204" pitchFamily="34" charset="0"/>
                <a:cs typeface="+mj-cs"/>
              </a:rPr>
              <a:t>ان </a:t>
            </a:r>
            <a:r>
              <a:rPr lang="ar-EG" sz="2800" b="1" dirty="0">
                <a:latin typeface="Calibri" panose="020F0502020204030204" pitchFamily="34" charset="0"/>
                <a:ea typeface="Calibri" panose="020F0502020204030204" pitchFamily="34" charset="0"/>
                <a:cs typeface="+mj-cs"/>
              </a:rPr>
              <a:t>يدرك المتدرب اقتصاد السوق</a:t>
            </a:r>
          </a:p>
          <a:p>
            <a:pPr lvl="0" algn="just">
              <a:spcAft>
                <a:spcPts val="800"/>
              </a:spcAft>
              <a:buClr>
                <a:schemeClr val="accent3"/>
              </a:buClr>
              <a:buSzPct val="100000"/>
              <a:buFont typeface="Wingdings" panose="05000000000000000000" pitchFamily="2" charset="2"/>
              <a:buChar char="q"/>
            </a:pPr>
            <a:r>
              <a:rPr lang="ar-EG" sz="2800" b="1" dirty="0" smtClean="0">
                <a:latin typeface="Calibri" panose="020F0502020204030204" pitchFamily="34" charset="0"/>
                <a:ea typeface="Calibri" panose="020F0502020204030204" pitchFamily="34" charset="0"/>
                <a:cs typeface="+mj-cs"/>
              </a:rPr>
              <a:t>ان </a:t>
            </a:r>
            <a:r>
              <a:rPr lang="ar-EG" sz="2800" b="1" dirty="0">
                <a:latin typeface="Calibri" panose="020F0502020204030204" pitchFamily="34" charset="0"/>
                <a:ea typeface="Calibri" panose="020F0502020204030204" pitchFamily="34" charset="0"/>
                <a:cs typeface="+mj-cs"/>
              </a:rPr>
              <a:t>يتعرف المتدرب علي استراتيجية دخول السوق.</a:t>
            </a:r>
            <a:endParaRPr lang="ar-EG" sz="2800" b="1" dirty="0">
              <a:latin typeface="Calibri" panose="020F0502020204030204" pitchFamily="34" charset="0"/>
              <a:ea typeface="Calibri" panose="020F0502020204030204" pitchFamily="34" charset="0"/>
              <a:cs typeface="+mj-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9044"/>
            <a:ext cx="3969572" cy="2909182"/>
          </a:xfrm>
          <a:prstGeom prst="rect">
            <a:avLst/>
          </a:prstGeom>
        </p:spPr>
      </p:pic>
      <p:sp>
        <p:nvSpPr>
          <p:cNvPr id="7" name="Rectangle 6"/>
          <p:cNvSpPr/>
          <p:nvPr/>
        </p:nvSpPr>
        <p:spPr>
          <a:xfrm>
            <a:off x="4597618" y="1578753"/>
            <a:ext cx="7103327" cy="580912"/>
          </a:xfrm>
          <a:prstGeom prst="rect">
            <a:avLst/>
          </a:prstGeom>
          <a:ln>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يتوقع من المشاركين فى نهاية البرنامج التدريبى بإذن الله أن:</a:t>
            </a:r>
          </a:p>
        </p:txBody>
      </p:sp>
    </p:spTree>
    <p:extLst>
      <p:ext uri="{BB962C8B-B14F-4D97-AF65-F5344CB8AC3E}">
        <p14:creationId xmlns:p14="http://schemas.microsoft.com/office/powerpoint/2010/main" val="184784449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4942416" y="326668"/>
            <a:ext cx="5480103" cy="1516566"/>
          </a:xfrm>
          <a:prstGeom prst="cloud">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9BBB59">
                    <a:lumMod val="50000"/>
                  </a:srgbClr>
                </a:solidFill>
                <a:effectLst/>
                <a:uLnTx/>
                <a:uFillTx/>
                <a:latin typeface="Calibri"/>
                <a:ea typeface="+mn-ea"/>
                <a:cs typeface="Times New Roman" panose="02020603050405020304" pitchFamily="18" charset="0"/>
              </a:rPr>
              <a:t>الوحدة التدريبية الأولى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9BBB59">
                    <a:lumMod val="50000"/>
                  </a:srgbClr>
                </a:solidFill>
                <a:effectLst/>
                <a:uLnTx/>
                <a:uFillTx/>
                <a:latin typeface="Calibri"/>
                <a:ea typeface="+mn-ea"/>
                <a:cs typeface="Times New Roman" panose="02020603050405020304" pitchFamily="18" charset="0"/>
              </a:rPr>
              <a:t>مفهوم السوق وتصنيفه</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942416" y="2230245"/>
            <a:ext cx="5480103" cy="3989465"/>
          </a:xfrm>
          <a:prstGeom prst="ellipse">
            <a:avLst/>
          </a:prstGeom>
          <a:ln w="190500" cap="rnd">
            <a:solidFill>
              <a:srgbClr val="70AD47">
                <a:lumMod val="75000"/>
              </a:srgb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80825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1951" y="2476111"/>
            <a:ext cx="4896668" cy="3347908"/>
          </a:xfrm>
        </p:spPr>
        <p:txBody>
          <a:bodyPr>
            <a:noAutofit/>
          </a:bodyPr>
          <a:lstStyle/>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تعريف </a:t>
            </a:r>
            <a:r>
              <a:rPr lang="ar-EG" sz="3200" b="1" dirty="0">
                <a:latin typeface="Times New Roman" panose="02020603050405020304" pitchFamily="18" charset="0"/>
                <a:cs typeface="Times New Roman" panose="02020603050405020304" pitchFamily="18" charset="0"/>
              </a:rPr>
              <a:t>السوق</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هيكل السوق</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المنافسة </a:t>
            </a:r>
            <a:r>
              <a:rPr lang="ar-EG" sz="3200" b="1" dirty="0">
                <a:latin typeface="Times New Roman" panose="02020603050405020304" pitchFamily="18" charset="0"/>
                <a:cs typeface="Times New Roman" panose="02020603050405020304" pitchFamily="18" charset="0"/>
              </a:rPr>
              <a:t>الكاملة</a:t>
            </a:r>
          </a:p>
          <a:p>
            <a:pPr algn="r">
              <a:lnSpc>
                <a:spcPct val="150000"/>
              </a:lnSpc>
              <a:buClr>
                <a:schemeClr val="accent3"/>
              </a:buClr>
              <a:buSzPct val="100000"/>
              <a:buFont typeface="Wingdings" panose="05000000000000000000" pitchFamily="2" charset="2"/>
              <a:buChar char="q"/>
            </a:pPr>
            <a:r>
              <a:rPr lang="ar-EG" sz="3200" b="1" dirty="0" smtClean="0">
                <a:latin typeface="Times New Roman" panose="02020603050405020304" pitchFamily="18" charset="0"/>
                <a:cs typeface="Times New Roman" panose="02020603050405020304" pitchFamily="18" charset="0"/>
              </a:rPr>
              <a:t>المنافسة </a:t>
            </a:r>
            <a:r>
              <a:rPr lang="ar-EG" sz="3200" b="1" dirty="0">
                <a:latin typeface="Times New Roman" panose="02020603050405020304" pitchFamily="18" charset="0"/>
                <a:cs typeface="Times New Roman" panose="02020603050405020304" pitchFamily="18" charset="0"/>
              </a:rPr>
              <a:t>غير الكاملة.</a:t>
            </a:r>
          </a:p>
        </p:txBody>
      </p:sp>
      <p:sp>
        <p:nvSpPr>
          <p:cNvPr id="6" name="Rectangle 5"/>
          <p:cNvSpPr/>
          <p:nvPr/>
        </p:nvSpPr>
        <p:spPr>
          <a:xfrm>
            <a:off x="8855351" y="1585339"/>
            <a:ext cx="2453268" cy="646771"/>
          </a:xfrm>
          <a:prstGeom prst="rect">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rPr>
              <a:t>الجلسة </a:t>
            </a: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الأولي</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805"/>
          <a:stretch/>
        </p:blipFill>
        <p:spPr>
          <a:xfrm>
            <a:off x="556941" y="3168533"/>
            <a:ext cx="3111809" cy="3098451"/>
          </a:xfrm>
          <a:prstGeom prst="rect">
            <a:avLst/>
          </a:prstGeom>
          <a:ln>
            <a:noFill/>
          </a:ln>
          <a:effectLst>
            <a:softEdge rad="112500"/>
          </a:effectLst>
        </p:spPr>
      </p:pic>
    </p:spTree>
    <p:extLst>
      <p:ext uri="{BB962C8B-B14F-4D97-AF65-F5344CB8AC3E}">
        <p14:creationId xmlns:p14="http://schemas.microsoft.com/office/powerpoint/2010/main" val="83984649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تطوير Logo Youtube | مستق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2816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xplosion 1 7"/>
          <p:cNvSpPr/>
          <p:nvPr/>
        </p:nvSpPr>
        <p:spPr>
          <a:xfrm>
            <a:off x="5805765" y="117809"/>
            <a:ext cx="3133492" cy="1323191"/>
          </a:xfrm>
          <a:prstGeom prst="irregularSeal1">
            <a:avLst/>
          </a:prstGeom>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smtClean="0">
                <a:ln>
                  <a:noFill/>
                </a:ln>
                <a:solidFill>
                  <a:srgbClr val="FFFFFF"/>
                </a:solidFill>
                <a:effectLst/>
                <a:uLnTx/>
                <a:uFillTx/>
                <a:latin typeface="Calibri"/>
                <a:ea typeface="+mn-ea"/>
                <a:cs typeface="Times New Roman" panose="02020603050405020304" pitchFamily="18" charset="0"/>
              </a:rPr>
              <a:t>نشاط – 1 </a:t>
            </a:r>
            <a:endParaRPr kumimoji="0" lang="ar-EG" sz="3600" b="1" i="0" u="none" strike="noStrike" kern="1200" cap="none" spc="0" normalizeH="0" baseline="0" noProof="0" dirty="0">
              <a:ln>
                <a:noFill/>
              </a:ln>
              <a:solidFill>
                <a:srgbClr val="FFFFFF"/>
              </a:solidFill>
              <a:effectLst/>
              <a:uLnTx/>
              <a:uFillTx/>
              <a:latin typeface="Calibri"/>
              <a:ea typeface="+mn-ea"/>
              <a:cs typeface="Times New Roman" panose="02020603050405020304" pitchFamily="18" charset="0"/>
            </a:endParaRPr>
          </a:p>
        </p:txBody>
      </p:sp>
      <p:sp>
        <p:nvSpPr>
          <p:cNvPr id="3" name="Content Placeholder 2"/>
          <p:cNvSpPr>
            <a:spLocks noGrp="1"/>
          </p:cNvSpPr>
          <p:nvPr>
            <p:ph idx="1"/>
          </p:nvPr>
        </p:nvSpPr>
        <p:spPr>
          <a:xfrm>
            <a:off x="4137100" y="1594034"/>
            <a:ext cx="6470373" cy="1357956"/>
          </a:xfrm>
        </p:spPr>
        <p:txBody>
          <a:bodyPr>
            <a:noAutofit/>
          </a:bodyPr>
          <a:lstStyle/>
          <a:p>
            <a:pPr marL="0" indent="0" algn="ctr">
              <a:buNone/>
              <a:tabLst>
                <a:tab pos="2174240" algn="l"/>
                <a:tab pos="3236595" algn="ctr"/>
              </a:tabLst>
            </a:pPr>
            <a:r>
              <a:rPr lang="ar-EG"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(عصف </a:t>
            </a:r>
            <a:r>
              <a:rPr lang="ar-EG"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ذهني – </a:t>
            </a:r>
            <a:r>
              <a:rPr lang="ar-EG" sz="36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جماعي)</a:t>
            </a:r>
            <a:endParaRPr lang="en-US" sz="36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ar-EG" sz="3600" b="1" dirty="0">
                <a:latin typeface="Times New Roman" panose="02020603050405020304" pitchFamily="18" charset="0"/>
                <a:ea typeface="Calibri" panose="020F0502020204030204" pitchFamily="34" charset="0"/>
                <a:cs typeface="Times New Roman" panose="02020603050405020304" pitchFamily="18" charset="0"/>
              </a:rPr>
              <a:t>عزيزي المتدرب أذكر ما تعرفه عن </a:t>
            </a:r>
            <a:r>
              <a:rPr lang="ar-EG" sz="3600" b="1" dirty="0" smtClean="0">
                <a:latin typeface="Times New Roman" panose="02020603050405020304" pitchFamily="18" charset="0"/>
                <a:ea typeface="Calibri" panose="020F0502020204030204" pitchFamily="34" charset="0"/>
                <a:cs typeface="Times New Roman" panose="02020603050405020304" pitchFamily="18" charset="0"/>
              </a:rPr>
              <a:t>السوق.</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111378" y="3233855"/>
            <a:ext cx="4521819" cy="3113629"/>
          </a:xfrm>
          <a:prstGeom prst="ellipse">
            <a:avLst/>
          </a:prstGeom>
          <a:ln w="63500" cap="rnd">
            <a:solidFill>
              <a:srgbClr val="70AD47">
                <a:lumMod val="75000"/>
              </a:srgb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9635606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4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8" id="{51DBD1BF-AAE0-48FE-8DE4-2B89440DA1F5}" vid="{535F3428-FDFB-49DE-83D5-50567BE399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1361</Words>
  <Application>Microsoft Office PowerPoint</Application>
  <PresentationFormat>Widescreen</PresentationFormat>
  <Paragraphs>184</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Calibri</vt:lpstr>
      <vt:lpstr>Calibri Light</vt:lpstr>
      <vt:lpstr>Courier New</vt:lpstr>
      <vt:lpstr>GE SS Two Light</vt:lpstr>
      <vt:lpstr>Times New Roman</vt:lpstr>
      <vt:lpstr>Wingdings</vt:lpstr>
      <vt:lpstr>Office Theme</vt:lpstr>
      <vt:lpstr>Theme48</vt:lpstr>
      <vt:lpstr>استراتيجيات دخول السوق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تطور مفهوم السوق</vt:lpstr>
      <vt:lpstr>PowerPoint Presentation</vt:lpstr>
      <vt:lpstr>وفقًا لدرجة تقييد المنافسة، يتم تمييز أربعة نماذج رئيسية:</vt:lpstr>
      <vt:lpstr>PowerPoint Presentation</vt:lpstr>
      <vt:lpstr>PowerPoint Presentation</vt:lpstr>
      <vt:lpstr>في الحالة العامة، هناك أربعة منهم:</vt:lpstr>
      <vt:lpstr>PowerPoint Presentation</vt:lpstr>
      <vt:lpstr>PowerPoint Presentation</vt:lpstr>
      <vt:lpstr>PowerPoint Presentation</vt:lpstr>
      <vt:lpstr>مفهوم الاحتكار الخالص</vt:lpstr>
      <vt:lpstr>PowerPoint Presentation</vt:lpstr>
      <vt:lpstr>نلاحظ أن أسواق احتكار القلة لديها الميزات التالية:</vt:lpstr>
      <vt:lpstr>PowerPoint Presentation</vt:lpstr>
      <vt:lpstr>يتميز السوق ذو المنافسة الاحتكارية بما يلي: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جدول (5) : الطلب والعرض</vt:lpstr>
      <vt:lpstr>PowerPoint Presentation</vt:lpstr>
      <vt:lpstr>الأسعار الدنيا:</vt:lpstr>
      <vt:lpstr>اثر الضرائب والإعانات على توازن السوق:</vt:lpstr>
      <vt:lpstr>PowerPoint Presentation</vt:lpstr>
      <vt:lpstr>PowerPoint Presentation</vt:lpstr>
      <vt:lpstr>PowerPoint Presentation</vt:lpstr>
      <vt:lpstr>PowerPoint Presentation</vt:lpstr>
      <vt:lpstr>PowerPoint Presentation</vt:lpstr>
      <vt:lpstr>آلية اقتصاد السوق</vt:lpstr>
      <vt:lpstr>مزايا اقتصاد السوق</vt:lpstr>
      <vt:lpstr>PowerPoint Presentation</vt:lpstr>
      <vt:lpstr>أركان استراتيجية دخول السوق</vt:lpstr>
      <vt:lpstr>نصائح لا بد منها لاستراتيجية دخول السوق</vt:lpstr>
      <vt:lpstr>PowerPoint Presentation</vt:lpstr>
      <vt:lpstr>PowerPoint Presentation</vt:lpstr>
      <vt:lpstr>الخاتمة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استراتيجيات دخول السوق</dc:title>
  <dc:creator>amira</dc:creator>
  <cp:lastModifiedBy>amira</cp:lastModifiedBy>
  <cp:revision>1</cp:revision>
  <dcterms:created xsi:type="dcterms:W3CDTF">2020-12-05T09:13:45Z</dcterms:created>
  <dcterms:modified xsi:type="dcterms:W3CDTF">2020-12-05T09:15:23Z</dcterms:modified>
</cp:coreProperties>
</file>